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60" r:id="rId4"/>
    <p:sldId id="258" r:id="rId5"/>
    <p:sldId id="257" r:id="rId6"/>
    <p:sldId id="259" r:id="rId7"/>
    <p:sldId id="271" r:id="rId8"/>
    <p:sldId id="267" r:id="rId9"/>
    <p:sldId id="269" r:id="rId10"/>
    <p:sldId id="270" r:id="rId11"/>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E4F141"/>
    <a:srgbClr val="FCF26A"/>
    <a:srgbClr val="E0E450"/>
    <a:srgbClr val="F4F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5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aslovni slajd">
    <p:spTree>
      <p:nvGrpSpPr>
        <p:cNvPr id="1" name=""/>
        <p:cNvGrpSpPr/>
        <p:nvPr/>
      </p:nvGrpSpPr>
      <p:grpSpPr>
        <a:xfrm>
          <a:off x="0" y="0"/>
          <a:ext cx="0" cy="0"/>
          <a:chOff x="0" y="0"/>
          <a:chExt cx="0" cy="0"/>
        </a:xfrm>
      </p:grpSpPr>
      <p:sp>
        <p:nvSpPr>
          <p:cNvPr id="3" name="Podnaslov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smtClean="0"/>
              <a:t>Kliknite da biste uredili stil podnaslova matrice</a:t>
            </a:r>
            <a:endParaRPr lang="hr-HR"/>
          </a:p>
        </p:txBody>
      </p:sp>
      <p:sp>
        <p:nvSpPr>
          <p:cNvPr id="4" name="Rezervirano mjesto datuma 3"/>
          <p:cNvSpPr>
            <a:spLocks noGrp="1"/>
          </p:cNvSpPr>
          <p:nvPr>
            <p:ph type="dt" sz="half" idx="10"/>
          </p:nvPr>
        </p:nvSpPr>
        <p:spPr>
          <a:xfrm>
            <a:off x="907869" y="6338026"/>
            <a:ext cx="2743200" cy="365125"/>
          </a:xfrm>
        </p:spPr>
        <p:txBody>
          <a:bodyPr/>
          <a:lstStyle/>
          <a:p>
            <a:fld id="{E9B40324-576C-4FE2-B24D-BA050561B8FE}" type="datetimeFigureOut">
              <a:rPr lang="hr-HR" smtClean="0"/>
              <a:t>27.9.2020.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AFC673B2-212B-47B3-B11B-D31F08B32614}" type="slidenum">
              <a:rPr lang="hr-HR" smtClean="0"/>
              <a:t>‹#›</a:t>
            </a:fld>
            <a:endParaRPr lang="hr-HR"/>
          </a:p>
        </p:txBody>
      </p:sp>
      <p:sp>
        <p:nvSpPr>
          <p:cNvPr id="7" name="Pravokutnik 6"/>
          <p:cNvSpPr/>
          <p:nvPr userDrawn="1"/>
        </p:nvSpPr>
        <p:spPr>
          <a:xfrm>
            <a:off x="0" y="6355635"/>
            <a:ext cx="12192000" cy="480593"/>
          </a:xfrm>
          <a:prstGeom prst="rect">
            <a:avLst/>
          </a:prstGeom>
          <a:solidFill>
            <a:srgbClr val="F4F0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8" name="Slika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30787" y="6380287"/>
            <a:ext cx="1646026" cy="431287"/>
          </a:xfrm>
          <a:prstGeom prst="rect">
            <a:avLst/>
          </a:prstGeom>
        </p:spPr>
      </p:pic>
    </p:spTree>
    <p:extLst>
      <p:ext uri="{BB962C8B-B14F-4D97-AF65-F5344CB8AC3E}">
        <p14:creationId xmlns:p14="http://schemas.microsoft.com/office/powerpoint/2010/main" val="709875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okomitog teksta 2"/>
          <p:cNvSpPr>
            <a:spLocks noGrp="1"/>
          </p:cNvSpPr>
          <p:nvPr>
            <p:ph type="body" orient="vert" idx="1"/>
          </p:nvPr>
        </p:nvSpPr>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p>
            <a:fld id="{E9B40324-576C-4FE2-B24D-BA050561B8FE}" type="datetimeFigureOut">
              <a:rPr lang="hr-HR" smtClean="0"/>
              <a:t>27.9.2020.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AFC673B2-212B-47B3-B11B-D31F08B32614}" type="slidenum">
              <a:rPr lang="hr-HR" smtClean="0"/>
              <a:t>‹#›</a:t>
            </a:fld>
            <a:endParaRPr lang="hr-HR"/>
          </a:p>
        </p:txBody>
      </p:sp>
    </p:spTree>
    <p:extLst>
      <p:ext uri="{BB962C8B-B14F-4D97-AF65-F5344CB8AC3E}">
        <p14:creationId xmlns:p14="http://schemas.microsoft.com/office/powerpoint/2010/main" val="999972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p:cNvSpPr>
            <a:spLocks noGrp="1"/>
          </p:cNvSpPr>
          <p:nvPr>
            <p:ph type="title" orient="vert"/>
          </p:nvPr>
        </p:nvSpPr>
        <p:spPr>
          <a:xfrm>
            <a:off x="8724900" y="365125"/>
            <a:ext cx="2628900" cy="5811838"/>
          </a:xfrm>
        </p:spPr>
        <p:txBody>
          <a:bodyPr vert="eaVert"/>
          <a:lstStyle/>
          <a:p>
            <a:r>
              <a:rPr lang="hr-HR" smtClean="0"/>
              <a:t>Uredite stil naslova matrice</a:t>
            </a:r>
            <a:endParaRPr lang="hr-HR"/>
          </a:p>
        </p:txBody>
      </p:sp>
      <p:sp>
        <p:nvSpPr>
          <p:cNvPr id="3" name="Rezervirano mjesto okomitog teksta 2"/>
          <p:cNvSpPr>
            <a:spLocks noGrp="1"/>
          </p:cNvSpPr>
          <p:nvPr>
            <p:ph type="body" orient="vert" idx="1"/>
          </p:nvPr>
        </p:nvSpPr>
        <p:spPr>
          <a:xfrm>
            <a:off x="838200" y="365125"/>
            <a:ext cx="7734300" cy="5811838"/>
          </a:xfrm>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p>
            <a:fld id="{E9B40324-576C-4FE2-B24D-BA050561B8FE}" type="datetimeFigureOut">
              <a:rPr lang="hr-HR" smtClean="0"/>
              <a:t>27.9.2020.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AFC673B2-212B-47B3-B11B-D31F08B32614}" type="slidenum">
              <a:rPr lang="hr-HR" smtClean="0"/>
              <a:t>‹#›</a:t>
            </a:fld>
            <a:endParaRPr lang="hr-HR"/>
          </a:p>
        </p:txBody>
      </p:sp>
    </p:spTree>
    <p:extLst>
      <p:ext uri="{BB962C8B-B14F-4D97-AF65-F5344CB8AC3E}">
        <p14:creationId xmlns:p14="http://schemas.microsoft.com/office/powerpoint/2010/main" val="31370044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aslovni slajd">
    <p:spTree>
      <p:nvGrpSpPr>
        <p:cNvPr id="1" name=""/>
        <p:cNvGrpSpPr/>
        <p:nvPr/>
      </p:nvGrpSpPr>
      <p:grpSpPr>
        <a:xfrm>
          <a:off x="0" y="0"/>
          <a:ext cx="0" cy="0"/>
          <a:chOff x="0" y="0"/>
          <a:chExt cx="0" cy="0"/>
        </a:xfrm>
      </p:grpSpPr>
      <p:sp>
        <p:nvSpPr>
          <p:cNvPr id="3" name="Podnaslov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r-HR" smtClean="0"/>
              <a:t>Kliknite da biste uredili stil podnaslova matrice</a:t>
            </a:r>
            <a:endParaRPr lang="hr-HR"/>
          </a:p>
        </p:txBody>
      </p:sp>
      <p:sp>
        <p:nvSpPr>
          <p:cNvPr id="4" name="Rezervirano mjesto datuma 3"/>
          <p:cNvSpPr>
            <a:spLocks noGrp="1"/>
          </p:cNvSpPr>
          <p:nvPr>
            <p:ph type="dt" sz="half" idx="10"/>
          </p:nvPr>
        </p:nvSpPr>
        <p:spPr>
          <a:xfrm>
            <a:off x="907869" y="6338026"/>
            <a:ext cx="2743200" cy="365125"/>
          </a:xfrm>
        </p:spPr>
        <p:txBody>
          <a:body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5" name="Rezervirano mjesto podnožja 4"/>
          <p:cNvSpPr>
            <a:spLocks noGrp="1"/>
          </p:cNvSpPr>
          <p:nvPr>
            <p:ph type="ftr" sz="quarter" idx="11"/>
          </p:nvPr>
        </p:nvSpPr>
        <p:spPr/>
        <p:txBody>
          <a:bodyPr/>
          <a:lstStyle/>
          <a:p>
            <a:endParaRPr lang="hr-HR">
              <a:solidFill>
                <a:prstClr val="black">
                  <a:tint val="75000"/>
                </a:prstClr>
              </a:solidFill>
            </a:endParaRPr>
          </a:p>
        </p:txBody>
      </p:sp>
      <p:sp>
        <p:nvSpPr>
          <p:cNvPr id="6" name="Rezervirano mjesto broja slajda 5"/>
          <p:cNvSpPr>
            <a:spLocks noGrp="1"/>
          </p:cNvSpPr>
          <p:nvPr>
            <p:ph type="sldNum" sz="quarter" idx="12"/>
          </p:nvPr>
        </p:nvSpPr>
        <p:spPr/>
        <p:txBody>
          <a:body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
        <p:nvSpPr>
          <p:cNvPr id="7" name="Pravokutnik 6"/>
          <p:cNvSpPr/>
          <p:nvPr userDrawn="1"/>
        </p:nvSpPr>
        <p:spPr>
          <a:xfrm>
            <a:off x="0" y="6355635"/>
            <a:ext cx="12192000" cy="480593"/>
          </a:xfrm>
          <a:prstGeom prst="rect">
            <a:avLst/>
          </a:prstGeom>
          <a:solidFill>
            <a:srgbClr val="F4F0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solidFill>
                <a:prstClr val="white"/>
              </a:solidFill>
            </a:endParaRPr>
          </a:p>
        </p:txBody>
      </p:sp>
      <p:pic>
        <p:nvPicPr>
          <p:cNvPr id="8" name="Slika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30787" y="6380287"/>
            <a:ext cx="1646026" cy="431287"/>
          </a:xfrm>
          <a:prstGeom prst="rect">
            <a:avLst/>
          </a:prstGeom>
        </p:spPr>
      </p:pic>
    </p:spTree>
    <p:extLst>
      <p:ext uri="{BB962C8B-B14F-4D97-AF65-F5344CB8AC3E}">
        <p14:creationId xmlns:p14="http://schemas.microsoft.com/office/powerpoint/2010/main" val="25267223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sadržaja 2"/>
          <p:cNvSpPr>
            <a:spLocks noGrp="1"/>
          </p:cNvSpPr>
          <p:nvPr>
            <p:ph idx="1"/>
          </p:nvPr>
        </p:nvSpPr>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5" name="Rezervirano mjesto podnožja 4"/>
          <p:cNvSpPr>
            <a:spLocks noGrp="1"/>
          </p:cNvSpPr>
          <p:nvPr>
            <p:ph type="ftr" sz="quarter" idx="11"/>
          </p:nvPr>
        </p:nvSpPr>
        <p:spPr/>
        <p:txBody>
          <a:bodyPr/>
          <a:lstStyle/>
          <a:p>
            <a:endParaRPr lang="hr-HR">
              <a:solidFill>
                <a:prstClr val="black">
                  <a:tint val="75000"/>
                </a:prstClr>
              </a:solidFill>
            </a:endParaRPr>
          </a:p>
        </p:txBody>
      </p:sp>
      <p:sp>
        <p:nvSpPr>
          <p:cNvPr id="6" name="Rezervirano mjesto broja slajda 5"/>
          <p:cNvSpPr>
            <a:spLocks noGrp="1"/>
          </p:cNvSpPr>
          <p:nvPr>
            <p:ph type="sldNum" sz="quarter" idx="12"/>
          </p:nvPr>
        </p:nvSpPr>
        <p:spPr/>
        <p:txBody>
          <a:body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Tree>
    <p:extLst>
      <p:ext uri="{BB962C8B-B14F-4D97-AF65-F5344CB8AC3E}">
        <p14:creationId xmlns:p14="http://schemas.microsoft.com/office/powerpoint/2010/main" val="30062624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p:cNvSpPr>
            <a:spLocks noGrp="1"/>
          </p:cNvSpPr>
          <p:nvPr>
            <p:ph type="title"/>
          </p:nvPr>
        </p:nvSpPr>
        <p:spPr>
          <a:xfrm>
            <a:off x="831850" y="1709738"/>
            <a:ext cx="10515600" cy="2852737"/>
          </a:xfrm>
        </p:spPr>
        <p:txBody>
          <a:bodyPr anchor="b"/>
          <a:lstStyle>
            <a:lvl1pPr>
              <a:defRPr sz="6000"/>
            </a:lvl1pPr>
          </a:lstStyle>
          <a:p>
            <a:r>
              <a:rPr lang="hr-HR" smtClean="0"/>
              <a:t>Uredite stil naslova matrice</a:t>
            </a:r>
            <a:endParaRPr lang="hr-HR"/>
          </a:p>
        </p:txBody>
      </p:sp>
      <p:sp>
        <p:nvSpPr>
          <p:cNvPr id="3" name="Rezervirano mjesto teksta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smtClean="0"/>
              <a:t>Uredite stilove teksta matrice</a:t>
            </a:r>
          </a:p>
        </p:txBody>
      </p:sp>
      <p:sp>
        <p:nvSpPr>
          <p:cNvPr id="4" name="Rezervirano mjesto datuma 3"/>
          <p:cNvSpPr>
            <a:spLocks noGrp="1"/>
          </p:cNvSpPr>
          <p:nvPr>
            <p:ph type="dt" sz="half" idx="10"/>
          </p:nvPr>
        </p:nvSpPr>
        <p:spPr/>
        <p:txBody>
          <a:body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5" name="Rezervirano mjesto podnožja 4"/>
          <p:cNvSpPr>
            <a:spLocks noGrp="1"/>
          </p:cNvSpPr>
          <p:nvPr>
            <p:ph type="ftr" sz="quarter" idx="11"/>
          </p:nvPr>
        </p:nvSpPr>
        <p:spPr/>
        <p:txBody>
          <a:bodyPr/>
          <a:lstStyle/>
          <a:p>
            <a:endParaRPr lang="hr-HR">
              <a:solidFill>
                <a:prstClr val="black">
                  <a:tint val="75000"/>
                </a:prstClr>
              </a:solidFill>
            </a:endParaRPr>
          </a:p>
        </p:txBody>
      </p:sp>
      <p:sp>
        <p:nvSpPr>
          <p:cNvPr id="6" name="Rezervirano mjesto broja slajda 5"/>
          <p:cNvSpPr>
            <a:spLocks noGrp="1"/>
          </p:cNvSpPr>
          <p:nvPr>
            <p:ph type="sldNum" sz="quarter" idx="12"/>
          </p:nvPr>
        </p:nvSpPr>
        <p:spPr/>
        <p:txBody>
          <a:body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Tree>
    <p:extLst>
      <p:ext uri="{BB962C8B-B14F-4D97-AF65-F5344CB8AC3E}">
        <p14:creationId xmlns:p14="http://schemas.microsoft.com/office/powerpoint/2010/main" val="3010370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sadržaja 2"/>
          <p:cNvSpPr>
            <a:spLocks noGrp="1"/>
          </p:cNvSpPr>
          <p:nvPr>
            <p:ph sz="half" idx="1"/>
          </p:nvPr>
        </p:nvSpPr>
        <p:spPr>
          <a:xfrm>
            <a:off x="838200" y="1825625"/>
            <a:ext cx="5181600" cy="4351338"/>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sadržaja 3"/>
          <p:cNvSpPr>
            <a:spLocks noGrp="1"/>
          </p:cNvSpPr>
          <p:nvPr>
            <p:ph sz="half" idx="2"/>
          </p:nvPr>
        </p:nvSpPr>
        <p:spPr>
          <a:xfrm>
            <a:off x="6172200" y="1825625"/>
            <a:ext cx="5181600" cy="4351338"/>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5" name="Rezervirano mjesto datuma 4"/>
          <p:cNvSpPr>
            <a:spLocks noGrp="1"/>
          </p:cNvSpPr>
          <p:nvPr>
            <p:ph type="dt" sz="half" idx="10"/>
          </p:nvPr>
        </p:nvSpPr>
        <p:spPr/>
        <p:txBody>
          <a:body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6" name="Rezervirano mjesto podnožja 5"/>
          <p:cNvSpPr>
            <a:spLocks noGrp="1"/>
          </p:cNvSpPr>
          <p:nvPr>
            <p:ph type="ftr" sz="quarter" idx="11"/>
          </p:nvPr>
        </p:nvSpPr>
        <p:spPr/>
        <p:txBody>
          <a:bodyPr/>
          <a:lstStyle/>
          <a:p>
            <a:endParaRPr lang="hr-HR">
              <a:solidFill>
                <a:prstClr val="black">
                  <a:tint val="75000"/>
                </a:prstClr>
              </a:solidFill>
            </a:endParaRPr>
          </a:p>
        </p:txBody>
      </p:sp>
      <p:sp>
        <p:nvSpPr>
          <p:cNvPr id="7" name="Rezervirano mjesto broja slajda 6"/>
          <p:cNvSpPr>
            <a:spLocks noGrp="1"/>
          </p:cNvSpPr>
          <p:nvPr>
            <p:ph type="sldNum" sz="quarter" idx="12"/>
          </p:nvPr>
        </p:nvSpPr>
        <p:spPr/>
        <p:txBody>
          <a:body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Tree>
    <p:extLst>
      <p:ext uri="{BB962C8B-B14F-4D97-AF65-F5344CB8AC3E}">
        <p14:creationId xmlns:p14="http://schemas.microsoft.com/office/powerpoint/2010/main" val="26123053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p:cNvSpPr>
            <a:spLocks noGrp="1"/>
          </p:cNvSpPr>
          <p:nvPr>
            <p:ph type="title"/>
          </p:nvPr>
        </p:nvSpPr>
        <p:spPr>
          <a:xfrm>
            <a:off x="839788" y="365125"/>
            <a:ext cx="10515600" cy="1325563"/>
          </a:xfrm>
        </p:spPr>
        <p:txBody>
          <a:bodyPr/>
          <a:lstStyle/>
          <a:p>
            <a:r>
              <a:rPr lang="hr-HR" smtClean="0"/>
              <a:t>Uredite stil naslova matrice</a:t>
            </a:r>
            <a:endParaRPr lang="hr-HR"/>
          </a:p>
        </p:txBody>
      </p:sp>
      <p:sp>
        <p:nvSpPr>
          <p:cNvPr id="3" name="Rezervirano mjesto teksta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4" name="Rezervirano mjesto sadržaja 3"/>
          <p:cNvSpPr>
            <a:spLocks noGrp="1"/>
          </p:cNvSpPr>
          <p:nvPr>
            <p:ph sz="half" idx="2"/>
          </p:nvPr>
        </p:nvSpPr>
        <p:spPr>
          <a:xfrm>
            <a:off x="839788" y="2505075"/>
            <a:ext cx="5157787" cy="3684588"/>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5" name="Rezervirano mjesto teksta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6" name="Rezervirano mjesto sadržaja 5"/>
          <p:cNvSpPr>
            <a:spLocks noGrp="1"/>
          </p:cNvSpPr>
          <p:nvPr>
            <p:ph sz="quarter" idx="4"/>
          </p:nvPr>
        </p:nvSpPr>
        <p:spPr>
          <a:xfrm>
            <a:off x="6172200" y="2505075"/>
            <a:ext cx="5183188" cy="3684588"/>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7" name="Rezervirano mjesto datuma 6"/>
          <p:cNvSpPr>
            <a:spLocks noGrp="1"/>
          </p:cNvSpPr>
          <p:nvPr>
            <p:ph type="dt" sz="half" idx="10"/>
          </p:nvPr>
        </p:nvSpPr>
        <p:spPr/>
        <p:txBody>
          <a:body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8" name="Rezervirano mjesto podnožja 7"/>
          <p:cNvSpPr>
            <a:spLocks noGrp="1"/>
          </p:cNvSpPr>
          <p:nvPr>
            <p:ph type="ftr" sz="quarter" idx="11"/>
          </p:nvPr>
        </p:nvSpPr>
        <p:spPr/>
        <p:txBody>
          <a:bodyPr/>
          <a:lstStyle/>
          <a:p>
            <a:endParaRPr lang="hr-HR">
              <a:solidFill>
                <a:prstClr val="black">
                  <a:tint val="75000"/>
                </a:prstClr>
              </a:solidFill>
            </a:endParaRPr>
          </a:p>
        </p:txBody>
      </p:sp>
      <p:sp>
        <p:nvSpPr>
          <p:cNvPr id="9" name="Rezervirano mjesto broja slajda 8"/>
          <p:cNvSpPr>
            <a:spLocks noGrp="1"/>
          </p:cNvSpPr>
          <p:nvPr>
            <p:ph type="sldNum" sz="quarter" idx="12"/>
          </p:nvPr>
        </p:nvSpPr>
        <p:spPr/>
        <p:txBody>
          <a:body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Tree>
    <p:extLst>
      <p:ext uri="{BB962C8B-B14F-4D97-AF65-F5344CB8AC3E}">
        <p14:creationId xmlns:p14="http://schemas.microsoft.com/office/powerpoint/2010/main" val="709597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datuma 2"/>
          <p:cNvSpPr>
            <a:spLocks noGrp="1"/>
          </p:cNvSpPr>
          <p:nvPr>
            <p:ph type="dt" sz="half" idx="10"/>
          </p:nvPr>
        </p:nvSpPr>
        <p:spPr/>
        <p:txBody>
          <a:body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4" name="Rezervirano mjesto podnožja 3"/>
          <p:cNvSpPr>
            <a:spLocks noGrp="1"/>
          </p:cNvSpPr>
          <p:nvPr>
            <p:ph type="ftr" sz="quarter" idx="11"/>
          </p:nvPr>
        </p:nvSpPr>
        <p:spPr/>
        <p:txBody>
          <a:bodyPr/>
          <a:lstStyle/>
          <a:p>
            <a:endParaRPr lang="hr-HR">
              <a:solidFill>
                <a:prstClr val="black">
                  <a:tint val="75000"/>
                </a:prstClr>
              </a:solidFill>
            </a:endParaRPr>
          </a:p>
        </p:txBody>
      </p:sp>
      <p:sp>
        <p:nvSpPr>
          <p:cNvPr id="5" name="Rezervirano mjesto broja slajda 4"/>
          <p:cNvSpPr>
            <a:spLocks noGrp="1"/>
          </p:cNvSpPr>
          <p:nvPr>
            <p:ph type="sldNum" sz="quarter" idx="12"/>
          </p:nvPr>
        </p:nvSpPr>
        <p:spPr/>
        <p:txBody>
          <a:body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Tree>
    <p:extLst>
      <p:ext uri="{BB962C8B-B14F-4D97-AF65-F5344CB8AC3E}">
        <p14:creationId xmlns:p14="http://schemas.microsoft.com/office/powerpoint/2010/main" val="5645564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p:cNvSpPr>
            <a:spLocks noGrp="1"/>
          </p:cNvSpPr>
          <p:nvPr>
            <p:ph type="dt" sz="half" idx="10"/>
          </p:nvPr>
        </p:nvSpPr>
        <p:spPr/>
        <p:txBody>
          <a:body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3" name="Rezervirano mjesto podnožja 2"/>
          <p:cNvSpPr>
            <a:spLocks noGrp="1"/>
          </p:cNvSpPr>
          <p:nvPr>
            <p:ph type="ftr" sz="quarter" idx="11"/>
          </p:nvPr>
        </p:nvSpPr>
        <p:spPr/>
        <p:txBody>
          <a:bodyPr/>
          <a:lstStyle/>
          <a:p>
            <a:endParaRPr lang="hr-HR">
              <a:solidFill>
                <a:prstClr val="black">
                  <a:tint val="75000"/>
                </a:prstClr>
              </a:solidFill>
            </a:endParaRPr>
          </a:p>
        </p:txBody>
      </p:sp>
      <p:sp>
        <p:nvSpPr>
          <p:cNvPr id="4" name="Rezervirano mjesto broja slajda 3"/>
          <p:cNvSpPr>
            <a:spLocks noGrp="1"/>
          </p:cNvSpPr>
          <p:nvPr>
            <p:ph type="sldNum" sz="quarter" idx="12"/>
          </p:nvPr>
        </p:nvSpPr>
        <p:spPr/>
        <p:txBody>
          <a:body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Tree>
    <p:extLst>
      <p:ext uri="{BB962C8B-B14F-4D97-AF65-F5344CB8AC3E}">
        <p14:creationId xmlns:p14="http://schemas.microsoft.com/office/powerpoint/2010/main" val="10015567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hr-HR" smtClean="0"/>
              <a:t>Uredite stil naslova matrice</a:t>
            </a:r>
            <a:endParaRPr lang="hr-HR"/>
          </a:p>
        </p:txBody>
      </p:sp>
      <p:sp>
        <p:nvSpPr>
          <p:cNvPr id="3" name="Rezervirano mjesto sadržaja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tekst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smtClean="0"/>
              <a:t>Uredite stilove teksta matrice</a:t>
            </a:r>
          </a:p>
        </p:txBody>
      </p:sp>
      <p:sp>
        <p:nvSpPr>
          <p:cNvPr id="5" name="Rezervirano mjesto datuma 4"/>
          <p:cNvSpPr>
            <a:spLocks noGrp="1"/>
          </p:cNvSpPr>
          <p:nvPr>
            <p:ph type="dt" sz="half" idx="10"/>
          </p:nvPr>
        </p:nvSpPr>
        <p:spPr/>
        <p:txBody>
          <a:body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6" name="Rezervirano mjesto podnožja 5"/>
          <p:cNvSpPr>
            <a:spLocks noGrp="1"/>
          </p:cNvSpPr>
          <p:nvPr>
            <p:ph type="ftr" sz="quarter" idx="11"/>
          </p:nvPr>
        </p:nvSpPr>
        <p:spPr/>
        <p:txBody>
          <a:bodyPr/>
          <a:lstStyle/>
          <a:p>
            <a:endParaRPr lang="hr-HR">
              <a:solidFill>
                <a:prstClr val="black">
                  <a:tint val="75000"/>
                </a:prstClr>
              </a:solidFill>
            </a:endParaRPr>
          </a:p>
        </p:txBody>
      </p:sp>
      <p:sp>
        <p:nvSpPr>
          <p:cNvPr id="7" name="Rezervirano mjesto broja slajda 6"/>
          <p:cNvSpPr>
            <a:spLocks noGrp="1"/>
          </p:cNvSpPr>
          <p:nvPr>
            <p:ph type="sldNum" sz="quarter" idx="12"/>
          </p:nvPr>
        </p:nvSpPr>
        <p:spPr/>
        <p:txBody>
          <a:body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Tree>
    <p:extLst>
      <p:ext uri="{BB962C8B-B14F-4D97-AF65-F5344CB8AC3E}">
        <p14:creationId xmlns:p14="http://schemas.microsoft.com/office/powerpoint/2010/main" val="429008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sadržaja 2"/>
          <p:cNvSpPr>
            <a:spLocks noGrp="1"/>
          </p:cNvSpPr>
          <p:nvPr>
            <p:ph idx="1"/>
          </p:nvPr>
        </p:nvSpPr>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p>
            <a:fld id="{E9B40324-576C-4FE2-B24D-BA050561B8FE}" type="datetimeFigureOut">
              <a:rPr lang="hr-HR" smtClean="0"/>
              <a:t>27.9.2020.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AFC673B2-212B-47B3-B11B-D31F08B32614}" type="slidenum">
              <a:rPr lang="hr-HR" smtClean="0"/>
              <a:t>‹#›</a:t>
            </a:fld>
            <a:endParaRPr lang="hr-HR"/>
          </a:p>
        </p:txBody>
      </p:sp>
    </p:spTree>
    <p:extLst>
      <p:ext uri="{BB962C8B-B14F-4D97-AF65-F5344CB8AC3E}">
        <p14:creationId xmlns:p14="http://schemas.microsoft.com/office/powerpoint/2010/main" val="12644598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hr-HR" smtClean="0"/>
              <a:t>Uredite stil naslova matrice</a:t>
            </a:r>
            <a:endParaRPr lang="hr-HR"/>
          </a:p>
        </p:txBody>
      </p:sp>
      <p:sp>
        <p:nvSpPr>
          <p:cNvPr id="3" name="Rezervirano mjesto slik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r-HR" smtClean="0"/>
              <a:t>Kliknite ikonu da biste dodali  sliku</a:t>
            </a:r>
            <a:endParaRPr lang="hr-HR"/>
          </a:p>
        </p:txBody>
      </p:sp>
      <p:sp>
        <p:nvSpPr>
          <p:cNvPr id="4" name="Rezervirano mjesto tekst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smtClean="0"/>
              <a:t>Uredite stilove teksta matrice</a:t>
            </a:r>
          </a:p>
        </p:txBody>
      </p:sp>
      <p:sp>
        <p:nvSpPr>
          <p:cNvPr id="5" name="Rezervirano mjesto datuma 4"/>
          <p:cNvSpPr>
            <a:spLocks noGrp="1"/>
          </p:cNvSpPr>
          <p:nvPr>
            <p:ph type="dt" sz="half" idx="10"/>
          </p:nvPr>
        </p:nvSpPr>
        <p:spPr/>
        <p:txBody>
          <a:body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6" name="Rezervirano mjesto podnožja 5"/>
          <p:cNvSpPr>
            <a:spLocks noGrp="1"/>
          </p:cNvSpPr>
          <p:nvPr>
            <p:ph type="ftr" sz="quarter" idx="11"/>
          </p:nvPr>
        </p:nvSpPr>
        <p:spPr/>
        <p:txBody>
          <a:bodyPr/>
          <a:lstStyle/>
          <a:p>
            <a:endParaRPr lang="hr-HR">
              <a:solidFill>
                <a:prstClr val="black">
                  <a:tint val="75000"/>
                </a:prstClr>
              </a:solidFill>
            </a:endParaRPr>
          </a:p>
        </p:txBody>
      </p:sp>
      <p:sp>
        <p:nvSpPr>
          <p:cNvPr id="7" name="Rezervirano mjesto broja slajda 6"/>
          <p:cNvSpPr>
            <a:spLocks noGrp="1"/>
          </p:cNvSpPr>
          <p:nvPr>
            <p:ph type="sldNum" sz="quarter" idx="12"/>
          </p:nvPr>
        </p:nvSpPr>
        <p:spPr/>
        <p:txBody>
          <a:body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Tree>
    <p:extLst>
      <p:ext uri="{BB962C8B-B14F-4D97-AF65-F5344CB8AC3E}">
        <p14:creationId xmlns:p14="http://schemas.microsoft.com/office/powerpoint/2010/main" val="8504536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okomitog teksta 2"/>
          <p:cNvSpPr>
            <a:spLocks noGrp="1"/>
          </p:cNvSpPr>
          <p:nvPr>
            <p:ph type="body" orient="vert" idx="1"/>
          </p:nvPr>
        </p:nvSpPr>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5" name="Rezervirano mjesto podnožja 4"/>
          <p:cNvSpPr>
            <a:spLocks noGrp="1"/>
          </p:cNvSpPr>
          <p:nvPr>
            <p:ph type="ftr" sz="quarter" idx="11"/>
          </p:nvPr>
        </p:nvSpPr>
        <p:spPr/>
        <p:txBody>
          <a:bodyPr/>
          <a:lstStyle/>
          <a:p>
            <a:endParaRPr lang="hr-HR">
              <a:solidFill>
                <a:prstClr val="black">
                  <a:tint val="75000"/>
                </a:prstClr>
              </a:solidFill>
            </a:endParaRPr>
          </a:p>
        </p:txBody>
      </p:sp>
      <p:sp>
        <p:nvSpPr>
          <p:cNvPr id="6" name="Rezervirano mjesto broja slajda 5"/>
          <p:cNvSpPr>
            <a:spLocks noGrp="1"/>
          </p:cNvSpPr>
          <p:nvPr>
            <p:ph type="sldNum" sz="quarter" idx="12"/>
          </p:nvPr>
        </p:nvSpPr>
        <p:spPr/>
        <p:txBody>
          <a:body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Tree>
    <p:extLst>
      <p:ext uri="{BB962C8B-B14F-4D97-AF65-F5344CB8AC3E}">
        <p14:creationId xmlns:p14="http://schemas.microsoft.com/office/powerpoint/2010/main" val="509570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p:cNvSpPr>
            <a:spLocks noGrp="1"/>
          </p:cNvSpPr>
          <p:nvPr>
            <p:ph type="title" orient="vert"/>
          </p:nvPr>
        </p:nvSpPr>
        <p:spPr>
          <a:xfrm>
            <a:off x="8724900" y="365125"/>
            <a:ext cx="2628900" cy="5811838"/>
          </a:xfrm>
        </p:spPr>
        <p:txBody>
          <a:bodyPr vert="eaVert"/>
          <a:lstStyle/>
          <a:p>
            <a:r>
              <a:rPr lang="hr-HR" smtClean="0"/>
              <a:t>Uredite stil naslova matrice</a:t>
            </a:r>
            <a:endParaRPr lang="hr-HR"/>
          </a:p>
        </p:txBody>
      </p:sp>
      <p:sp>
        <p:nvSpPr>
          <p:cNvPr id="3" name="Rezervirano mjesto okomitog teksta 2"/>
          <p:cNvSpPr>
            <a:spLocks noGrp="1"/>
          </p:cNvSpPr>
          <p:nvPr>
            <p:ph type="body" orient="vert" idx="1"/>
          </p:nvPr>
        </p:nvSpPr>
        <p:spPr>
          <a:xfrm>
            <a:off x="838200" y="365125"/>
            <a:ext cx="7734300" cy="5811838"/>
          </a:xfrm>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5" name="Rezervirano mjesto podnožja 4"/>
          <p:cNvSpPr>
            <a:spLocks noGrp="1"/>
          </p:cNvSpPr>
          <p:nvPr>
            <p:ph type="ftr" sz="quarter" idx="11"/>
          </p:nvPr>
        </p:nvSpPr>
        <p:spPr/>
        <p:txBody>
          <a:bodyPr/>
          <a:lstStyle/>
          <a:p>
            <a:endParaRPr lang="hr-HR">
              <a:solidFill>
                <a:prstClr val="black">
                  <a:tint val="75000"/>
                </a:prstClr>
              </a:solidFill>
            </a:endParaRPr>
          </a:p>
        </p:txBody>
      </p:sp>
      <p:sp>
        <p:nvSpPr>
          <p:cNvPr id="6" name="Rezervirano mjesto broja slajda 5"/>
          <p:cNvSpPr>
            <a:spLocks noGrp="1"/>
          </p:cNvSpPr>
          <p:nvPr>
            <p:ph type="sldNum" sz="quarter" idx="12"/>
          </p:nvPr>
        </p:nvSpPr>
        <p:spPr/>
        <p:txBody>
          <a:body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Tree>
    <p:extLst>
      <p:ext uri="{BB962C8B-B14F-4D97-AF65-F5344CB8AC3E}">
        <p14:creationId xmlns:p14="http://schemas.microsoft.com/office/powerpoint/2010/main" val="1433389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sekcije">
    <p:spTree>
      <p:nvGrpSpPr>
        <p:cNvPr id="1" name=""/>
        <p:cNvGrpSpPr/>
        <p:nvPr/>
      </p:nvGrpSpPr>
      <p:grpSpPr>
        <a:xfrm>
          <a:off x="0" y="0"/>
          <a:ext cx="0" cy="0"/>
          <a:chOff x="0" y="0"/>
          <a:chExt cx="0" cy="0"/>
        </a:xfrm>
      </p:grpSpPr>
      <p:sp>
        <p:nvSpPr>
          <p:cNvPr id="2" name="Naslov 1"/>
          <p:cNvSpPr>
            <a:spLocks noGrp="1"/>
          </p:cNvSpPr>
          <p:nvPr>
            <p:ph type="title"/>
          </p:nvPr>
        </p:nvSpPr>
        <p:spPr>
          <a:xfrm>
            <a:off x="831850" y="1709738"/>
            <a:ext cx="10515600" cy="2852737"/>
          </a:xfrm>
        </p:spPr>
        <p:txBody>
          <a:bodyPr anchor="b"/>
          <a:lstStyle>
            <a:lvl1pPr>
              <a:defRPr sz="6000"/>
            </a:lvl1pPr>
          </a:lstStyle>
          <a:p>
            <a:r>
              <a:rPr lang="hr-HR" smtClean="0"/>
              <a:t>Uredite stil naslova matrice</a:t>
            </a:r>
            <a:endParaRPr lang="hr-HR"/>
          </a:p>
        </p:txBody>
      </p:sp>
      <p:sp>
        <p:nvSpPr>
          <p:cNvPr id="3" name="Rezervirano mjesto teksta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r-HR" smtClean="0"/>
              <a:t>Uredite stilove teksta matrice</a:t>
            </a:r>
          </a:p>
        </p:txBody>
      </p:sp>
      <p:sp>
        <p:nvSpPr>
          <p:cNvPr id="4" name="Rezervirano mjesto datuma 3"/>
          <p:cNvSpPr>
            <a:spLocks noGrp="1"/>
          </p:cNvSpPr>
          <p:nvPr>
            <p:ph type="dt" sz="half" idx="10"/>
          </p:nvPr>
        </p:nvSpPr>
        <p:spPr/>
        <p:txBody>
          <a:bodyPr/>
          <a:lstStyle/>
          <a:p>
            <a:fld id="{E9B40324-576C-4FE2-B24D-BA050561B8FE}" type="datetimeFigureOut">
              <a:rPr lang="hr-HR" smtClean="0"/>
              <a:t>27.9.2020.</a:t>
            </a:fld>
            <a:endParaRPr lang="hr-HR"/>
          </a:p>
        </p:txBody>
      </p:sp>
      <p:sp>
        <p:nvSpPr>
          <p:cNvPr id="5" name="Rezervirano mjesto podnožja 4"/>
          <p:cNvSpPr>
            <a:spLocks noGrp="1"/>
          </p:cNvSpPr>
          <p:nvPr>
            <p:ph type="ftr" sz="quarter" idx="11"/>
          </p:nvPr>
        </p:nvSpPr>
        <p:spPr/>
        <p:txBody>
          <a:bodyPr/>
          <a:lstStyle/>
          <a:p>
            <a:endParaRPr lang="hr-HR"/>
          </a:p>
        </p:txBody>
      </p:sp>
      <p:sp>
        <p:nvSpPr>
          <p:cNvPr id="6" name="Rezervirano mjesto broja slajda 5"/>
          <p:cNvSpPr>
            <a:spLocks noGrp="1"/>
          </p:cNvSpPr>
          <p:nvPr>
            <p:ph type="sldNum" sz="quarter" idx="12"/>
          </p:nvPr>
        </p:nvSpPr>
        <p:spPr/>
        <p:txBody>
          <a:bodyPr/>
          <a:lstStyle/>
          <a:p>
            <a:fld id="{AFC673B2-212B-47B3-B11B-D31F08B32614}" type="slidenum">
              <a:rPr lang="hr-HR" smtClean="0"/>
              <a:t>‹#›</a:t>
            </a:fld>
            <a:endParaRPr lang="hr-HR"/>
          </a:p>
        </p:txBody>
      </p:sp>
    </p:spTree>
    <p:extLst>
      <p:ext uri="{BB962C8B-B14F-4D97-AF65-F5344CB8AC3E}">
        <p14:creationId xmlns:p14="http://schemas.microsoft.com/office/powerpoint/2010/main" val="194867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sadržaja 2"/>
          <p:cNvSpPr>
            <a:spLocks noGrp="1"/>
          </p:cNvSpPr>
          <p:nvPr>
            <p:ph sz="half" idx="1"/>
          </p:nvPr>
        </p:nvSpPr>
        <p:spPr>
          <a:xfrm>
            <a:off x="838200" y="1825625"/>
            <a:ext cx="5181600" cy="4351338"/>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sadržaja 3"/>
          <p:cNvSpPr>
            <a:spLocks noGrp="1"/>
          </p:cNvSpPr>
          <p:nvPr>
            <p:ph sz="half" idx="2"/>
          </p:nvPr>
        </p:nvSpPr>
        <p:spPr>
          <a:xfrm>
            <a:off x="6172200" y="1825625"/>
            <a:ext cx="5181600" cy="4351338"/>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5" name="Rezervirano mjesto datuma 4"/>
          <p:cNvSpPr>
            <a:spLocks noGrp="1"/>
          </p:cNvSpPr>
          <p:nvPr>
            <p:ph type="dt" sz="half" idx="10"/>
          </p:nvPr>
        </p:nvSpPr>
        <p:spPr/>
        <p:txBody>
          <a:bodyPr/>
          <a:lstStyle/>
          <a:p>
            <a:fld id="{E9B40324-576C-4FE2-B24D-BA050561B8FE}" type="datetimeFigureOut">
              <a:rPr lang="hr-HR" smtClean="0"/>
              <a:t>27.9.2020.</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AFC673B2-212B-47B3-B11B-D31F08B32614}" type="slidenum">
              <a:rPr lang="hr-HR" smtClean="0"/>
              <a:t>‹#›</a:t>
            </a:fld>
            <a:endParaRPr lang="hr-HR"/>
          </a:p>
        </p:txBody>
      </p:sp>
    </p:spTree>
    <p:extLst>
      <p:ext uri="{BB962C8B-B14F-4D97-AF65-F5344CB8AC3E}">
        <p14:creationId xmlns:p14="http://schemas.microsoft.com/office/powerpoint/2010/main" val="2010912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p:cNvSpPr>
            <a:spLocks noGrp="1"/>
          </p:cNvSpPr>
          <p:nvPr>
            <p:ph type="title"/>
          </p:nvPr>
        </p:nvSpPr>
        <p:spPr>
          <a:xfrm>
            <a:off x="839788" y="365125"/>
            <a:ext cx="10515600" cy="1325563"/>
          </a:xfrm>
        </p:spPr>
        <p:txBody>
          <a:bodyPr/>
          <a:lstStyle/>
          <a:p>
            <a:r>
              <a:rPr lang="hr-HR" smtClean="0"/>
              <a:t>Uredite stil naslova matrice</a:t>
            </a:r>
            <a:endParaRPr lang="hr-HR"/>
          </a:p>
        </p:txBody>
      </p:sp>
      <p:sp>
        <p:nvSpPr>
          <p:cNvPr id="3" name="Rezervirano mjesto teksta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4" name="Rezervirano mjesto sadržaja 3"/>
          <p:cNvSpPr>
            <a:spLocks noGrp="1"/>
          </p:cNvSpPr>
          <p:nvPr>
            <p:ph sz="half" idx="2"/>
          </p:nvPr>
        </p:nvSpPr>
        <p:spPr>
          <a:xfrm>
            <a:off x="839788" y="2505075"/>
            <a:ext cx="5157787" cy="3684588"/>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5" name="Rezervirano mjesto teksta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6" name="Rezervirano mjesto sadržaja 5"/>
          <p:cNvSpPr>
            <a:spLocks noGrp="1"/>
          </p:cNvSpPr>
          <p:nvPr>
            <p:ph sz="quarter" idx="4"/>
          </p:nvPr>
        </p:nvSpPr>
        <p:spPr>
          <a:xfrm>
            <a:off x="6172200" y="2505075"/>
            <a:ext cx="5183188" cy="3684588"/>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7" name="Rezervirano mjesto datuma 6"/>
          <p:cNvSpPr>
            <a:spLocks noGrp="1"/>
          </p:cNvSpPr>
          <p:nvPr>
            <p:ph type="dt" sz="half" idx="10"/>
          </p:nvPr>
        </p:nvSpPr>
        <p:spPr/>
        <p:txBody>
          <a:bodyPr/>
          <a:lstStyle/>
          <a:p>
            <a:fld id="{E9B40324-576C-4FE2-B24D-BA050561B8FE}" type="datetimeFigureOut">
              <a:rPr lang="hr-HR" smtClean="0"/>
              <a:t>27.9.2020.</a:t>
            </a:fld>
            <a:endParaRPr lang="hr-HR"/>
          </a:p>
        </p:txBody>
      </p:sp>
      <p:sp>
        <p:nvSpPr>
          <p:cNvPr id="8" name="Rezervirano mjesto podnožja 7"/>
          <p:cNvSpPr>
            <a:spLocks noGrp="1"/>
          </p:cNvSpPr>
          <p:nvPr>
            <p:ph type="ftr" sz="quarter" idx="11"/>
          </p:nvPr>
        </p:nvSpPr>
        <p:spPr/>
        <p:txBody>
          <a:bodyPr/>
          <a:lstStyle/>
          <a:p>
            <a:endParaRPr lang="hr-HR"/>
          </a:p>
        </p:txBody>
      </p:sp>
      <p:sp>
        <p:nvSpPr>
          <p:cNvPr id="9" name="Rezervirano mjesto broja slajda 8"/>
          <p:cNvSpPr>
            <a:spLocks noGrp="1"/>
          </p:cNvSpPr>
          <p:nvPr>
            <p:ph type="sldNum" sz="quarter" idx="12"/>
          </p:nvPr>
        </p:nvSpPr>
        <p:spPr/>
        <p:txBody>
          <a:bodyPr/>
          <a:lstStyle/>
          <a:p>
            <a:fld id="{AFC673B2-212B-47B3-B11B-D31F08B32614}" type="slidenum">
              <a:rPr lang="hr-HR" smtClean="0"/>
              <a:t>‹#›</a:t>
            </a:fld>
            <a:endParaRPr lang="hr-HR"/>
          </a:p>
        </p:txBody>
      </p:sp>
    </p:spTree>
    <p:extLst>
      <p:ext uri="{BB962C8B-B14F-4D97-AF65-F5344CB8AC3E}">
        <p14:creationId xmlns:p14="http://schemas.microsoft.com/office/powerpoint/2010/main" val="1844496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datuma 2"/>
          <p:cNvSpPr>
            <a:spLocks noGrp="1"/>
          </p:cNvSpPr>
          <p:nvPr>
            <p:ph type="dt" sz="half" idx="10"/>
          </p:nvPr>
        </p:nvSpPr>
        <p:spPr/>
        <p:txBody>
          <a:bodyPr/>
          <a:lstStyle/>
          <a:p>
            <a:fld id="{E9B40324-576C-4FE2-B24D-BA050561B8FE}" type="datetimeFigureOut">
              <a:rPr lang="hr-HR" smtClean="0"/>
              <a:t>27.9.2020.</a:t>
            </a:fld>
            <a:endParaRPr lang="hr-HR"/>
          </a:p>
        </p:txBody>
      </p:sp>
      <p:sp>
        <p:nvSpPr>
          <p:cNvPr id="4" name="Rezervirano mjesto podnožja 3"/>
          <p:cNvSpPr>
            <a:spLocks noGrp="1"/>
          </p:cNvSpPr>
          <p:nvPr>
            <p:ph type="ftr" sz="quarter" idx="11"/>
          </p:nvPr>
        </p:nvSpPr>
        <p:spPr/>
        <p:txBody>
          <a:bodyPr/>
          <a:lstStyle/>
          <a:p>
            <a:endParaRPr lang="hr-HR"/>
          </a:p>
        </p:txBody>
      </p:sp>
      <p:sp>
        <p:nvSpPr>
          <p:cNvPr id="5" name="Rezervirano mjesto broja slajda 4"/>
          <p:cNvSpPr>
            <a:spLocks noGrp="1"/>
          </p:cNvSpPr>
          <p:nvPr>
            <p:ph type="sldNum" sz="quarter" idx="12"/>
          </p:nvPr>
        </p:nvSpPr>
        <p:spPr/>
        <p:txBody>
          <a:bodyPr/>
          <a:lstStyle/>
          <a:p>
            <a:fld id="{AFC673B2-212B-47B3-B11B-D31F08B32614}" type="slidenum">
              <a:rPr lang="hr-HR" smtClean="0"/>
              <a:t>‹#›</a:t>
            </a:fld>
            <a:endParaRPr lang="hr-HR"/>
          </a:p>
        </p:txBody>
      </p:sp>
    </p:spTree>
    <p:extLst>
      <p:ext uri="{BB962C8B-B14F-4D97-AF65-F5344CB8AC3E}">
        <p14:creationId xmlns:p14="http://schemas.microsoft.com/office/powerpoint/2010/main" val="2579107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p:cNvSpPr>
            <a:spLocks noGrp="1"/>
          </p:cNvSpPr>
          <p:nvPr>
            <p:ph type="dt" sz="half" idx="10"/>
          </p:nvPr>
        </p:nvSpPr>
        <p:spPr/>
        <p:txBody>
          <a:bodyPr/>
          <a:lstStyle/>
          <a:p>
            <a:fld id="{E9B40324-576C-4FE2-B24D-BA050561B8FE}" type="datetimeFigureOut">
              <a:rPr lang="hr-HR" smtClean="0"/>
              <a:t>27.9.2020.</a:t>
            </a:fld>
            <a:endParaRPr lang="hr-HR"/>
          </a:p>
        </p:txBody>
      </p:sp>
      <p:sp>
        <p:nvSpPr>
          <p:cNvPr id="3" name="Rezervirano mjesto podnožja 2"/>
          <p:cNvSpPr>
            <a:spLocks noGrp="1"/>
          </p:cNvSpPr>
          <p:nvPr>
            <p:ph type="ftr" sz="quarter" idx="11"/>
          </p:nvPr>
        </p:nvSpPr>
        <p:spPr/>
        <p:txBody>
          <a:bodyPr/>
          <a:lstStyle/>
          <a:p>
            <a:endParaRPr lang="hr-HR"/>
          </a:p>
        </p:txBody>
      </p:sp>
      <p:sp>
        <p:nvSpPr>
          <p:cNvPr id="4" name="Rezervirano mjesto broja slajda 3"/>
          <p:cNvSpPr>
            <a:spLocks noGrp="1"/>
          </p:cNvSpPr>
          <p:nvPr>
            <p:ph type="sldNum" sz="quarter" idx="12"/>
          </p:nvPr>
        </p:nvSpPr>
        <p:spPr/>
        <p:txBody>
          <a:bodyPr/>
          <a:lstStyle/>
          <a:p>
            <a:fld id="{AFC673B2-212B-47B3-B11B-D31F08B32614}" type="slidenum">
              <a:rPr lang="hr-HR" smtClean="0"/>
              <a:t>‹#›</a:t>
            </a:fld>
            <a:endParaRPr lang="hr-HR"/>
          </a:p>
        </p:txBody>
      </p:sp>
    </p:spTree>
    <p:extLst>
      <p:ext uri="{BB962C8B-B14F-4D97-AF65-F5344CB8AC3E}">
        <p14:creationId xmlns:p14="http://schemas.microsoft.com/office/powerpoint/2010/main" val="388677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hr-HR" smtClean="0"/>
              <a:t>Uredite stil naslova matrice</a:t>
            </a:r>
            <a:endParaRPr lang="hr-HR"/>
          </a:p>
        </p:txBody>
      </p:sp>
      <p:sp>
        <p:nvSpPr>
          <p:cNvPr id="3" name="Rezervirano mjesto sadržaja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tekst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smtClean="0"/>
              <a:t>Uredite stilove teksta matrice</a:t>
            </a:r>
          </a:p>
        </p:txBody>
      </p:sp>
      <p:sp>
        <p:nvSpPr>
          <p:cNvPr id="5" name="Rezervirano mjesto datuma 4"/>
          <p:cNvSpPr>
            <a:spLocks noGrp="1"/>
          </p:cNvSpPr>
          <p:nvPr>
            <p:ph type="dt" sz="half" idx="10"/>
          </p:nvPr>
        </p:nvSpPr>
        <p:spPr/>
        <p:txBody>
          <a:bodyPr/>
          <a:lstStyle/>
          <a:p>
            <a:fld id="{E9B40324-576C-4FE2-B24D-BA050561B8FE}" type="datetimeFigureOut">
              <a:rPr lang="hr-HR" smtClean="0"/>
              <a:t>27.9.2020.</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AFC673B2-212B-47B3-B11B-D31F08B32614}" type="slidenum">
              <a:rPr lang="hr-HR" smtClean="0"/>
              <a:t>‹#›</a:t>
            </a:fld>
            <a:endParaRPr lang="hr-HR"/>
          </a:p>
        </p:txBody>
      </p:sp>
    </p:spTree>
    <p:extLst>
      <p:ext uri="{BB962C8B-B14F-4D97-AF65-F5344CB8AC3E}">
        <p14:creationId xmlns:p14="http://schemas.microsoft.com/office/powerpoint/2010/main" val="937863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hr-HR" smtClean="0"/>
              <a:t>Uredite stil naslova matrice</a:t>
            </a:r>
            <a:endParaRPr lang="hr-HR"/>
          </a:p>
        </p:txBody>
      </p:sp>
      <p:sp>
        <p:nvSpPr>
          <p:cNvPr id="3" name="Rezervirano mjesto slik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r-HR" smtClean="0"/>
              <a:t>Kliknite ikonu da biste dodali  sliku</a:t>
            </a:r>
            <a:endParaRPr lang="hr-HR"/>
          </a:p>
        </p:txBody>
      </p:sp>
      <p:sp>
        <p:nvSpPr>
          <p:cNvPr id="4" name="Rezervirano mjesto tekst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r-HR" smtClean="0"/>
              <a:t>Uredite stilove teksta matrice</a:t>
            </a:r>
          </a:p>
        </p:txBody>
      </p:sp>
      <p:sp>
        <p:nvSpPr>
          <p:cNvPr id="5" name="Rezervirano mjesto datuma 4"/>
          <p:cNvSpPr>
            <a:spLocks noGrp="1"/>
          </p:cNvSpPr>
          <p:nvPr>
            <p:ph type="dt" sz="half" idx="10"/>
          </p:nvPr>
        </p:nvSpPr>
        <p:spPr/>
        <p:txBody>
          <a:bodyPr/>
          <a:lstStyle/>
          <a:p>
            <a:fld id="{E9B40324-576C-4FE2-B24D-BA050561B8FE}" type="datetimeFigureOut">
              <a:rPr lang="hr-HR" smtClean="0"/>
              <a:t>27.9.2020.</a:t>
            </a:fld>
            <a:endParaRPr lang="hr-HR"/>
          </a:p>
        </p:txBody>
      </p:sp>
      <p:sp>
        <p:nvSpPr>
          <p:cNvPr id="6" name="Rezervirano mjesto podnožja 5"/>
          <p:cNvSpPr>
            <a:spLocks noGrp="1"/>
          </p:cNvSpPr>
          <p:nvPr>
            <p:ph type="ftr" sz="quarter" idx="11"/>
          </p:nvPr>
        </p:nvSpPr>
        <p:spPr/>
        <p:txBody>
          <a:bodyPr/>
          <a:lstStyle/>
          <a:p>
            <a:endParaRPr lang="hr-HR"/>
          </a:p>
        </p:txBody>
      </p:sp>
      <p:sp>
        <p:nvSpPr>
          <p:cNvPr id="7" name="Rezervirano mjesto broja slajda 6"/>
          <p:cNvSpPr>
            <a:spLocks noGrp="1"/>
          </p:cNvSpPr>
          <p:nvPr>
            <p:ph type="sldNum" sz="quarter" idx="12"/>
          </p:nvPr>
        </p:nvSpPr>
        <p:spPr/>
        <p:txBody>
          <a:bodyPr/>
          <a:lstStyle/>
          <a:p>
            <a:fld id="{AFC673B2-212B-47B3-B11B-D31F08B32614}" type="slidenum">
              <a:rPr lang="hr-HR" smtClean="0"/>
              <a:t>‹#›</a:t>
            </a:fld>
            <a:endParaRPr lang="hr-HR"/>
          </a:p>
        </p:txBody>
      </p:sp>
    </p:spTree>
    <p:extLst>
      <p:ext uri="{BB962C8B-B14F-4D97-AF65-F5344CB8AC3E}">
        <p14:creationId xmlns:p14="http://schemas.microsoft.com/office/powerpoint/2010/main" val="1788901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naslova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smtClean="0"/>
              <a:t>Uredite stil naslova matrice</a:t>
            </a:r>
            <a:endParaRPr lang="hr-HR"/>
          </a:p>
        </p:txBody>
      </p:sp>
      <p:sp>
        <p:nvSpPr>
          <p:cNvPr id="3" name="Rezervirano mjesto teksta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B40324-576C-4FE2-B24D-BA050561B8FE}" type="datetimeFigureOut">
              <a:rPr lang="hr-HR" smtClean="0"/>
              <a:t>27.9.2020.</a:t>
            </a:fld>
            <a:endParaRPr lang="hr-HR"/>
          </a:p>
        </p:txBody>
      </p:sp>
      <p:sp>
        <p:nvSpPr>
          <p:cNvPr id="5" name="Rezervirano mjesto podnožj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Rezervirano mjesto broja slajd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C673B2-212B-47B3-B11B-D31F08B32614}" type="slidenum">
              <a:rPr lang="hr-HR" smtClean="0"/>
              <a:t>‹#›</a:t>
            </a:fld>
            <a:endParaRPr lang="hr-HR"/>
          </a:p>
        </p:txBody>
      </p:sp>
      <p:sp>
        <p:nvSpPr>
          <p:cNvPr id="7" name="Pravokutnik 6"/>
          <p:cNvSpPr/>
          <p:nvPr userDrawn="1"/>
        </p:nvSpPr>
        <p:spPr>
          <a:xfrm>
            <a:off x="0" y="6355635"/>
            <a:ext cx="12192000" cy="480593"/>
          </a:xfrm>
          <a:prstGeom prst="rect">
            <a:avLst/>
          </a:prstGeom>
          <a:solidFill>
            <a:srgbClr val="F4F0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pic>
        <p:nvPicPr>
          <p:cNvPr id="9" name="Slika 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775063"/>
          </a:xfrm>
          <a:prstGeom prst="rect">
            <a:avLst/>
          </a:prstGeom>
        </p:spPr>
      </p:pic>
      <p:pic>
        <p:nvPicPr>
          <p:cNvPr id="10" name="Slika 9"/>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530787" y="6380287"/>
            <a:ext cx="1646026" cy="431287"/>
          </a:xfrm>
          <a:prstGeom prst="rect">
            <a:avLst/>
          </a:prstGeom>
        </p:spPr>
      </p:pic>
    </p:spTree>
    <p:extLst>
      <p:ext uri="{BB962C8B-B14F-4D97-AF65-F5344CB8AC3E}">
        <p14:creationId xmlns:p14="http://schemas.microsoft.com/office/powerpoint/2010/main" val="7280293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naslova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hr-HR" smtClean="0"/>
              <a:t>Uredite stil naslova matrice</a:t>
            </a:r>
            <a:endParaRPr lang="hr-HR"/>
          </a:p>
        </p:txBody>
      </p:sp>
      <p:sp>
        <p:nvSpPr>
          <p:cNvPr id="3" name="Rezervirano mjesto teksta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B40324-576C-4FE2-B24D-BA050561B8FE}" type="datetimeFigureOut">
              <a:rPr lang="hr-HR" smtClean="0">
                <a:solidFill>
                  <a:prstClr val="black">
                    <a:tint val="75000"/>
                  </a:prstClr>
                </a:solidFill>
              </a:rPr>
              <a:pPr/>
              <a:t>27.9.2020.</a:t>
            </a:fld>
            <a:endParaRPr lang="hr-HR">
              <a:solidFill>
                <a:prstClr val="black">
                  <a:tint val="75000"/>
                </a:prstClr>
              </a:solidFill>
            </a:endParaRPr>
          </a:p>
        </p:txBody>
      </p:sp>
      <p:sp>
        <p:nvSpPr>
          <p:cNvPr id="5" name="Rezervirano mjesto podnožj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solidFill>
                <a:prstClr val="black">
                  <a:tint val="75000"/>
                </a:prstClr>
              </a:solidFill>
            </a:endParaRPr>
          </a:p>
        </p:txBody>
      </p:sp>
      <p:sp>
        <p:nvSpPr>
          <p:cNvPr id="6" name="Rezervirano mjesto broja slajd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C673B2-212B-47B3-B11B-D31F08B32614}" type="slidenum">
              <a:rPr lang="hr-HR" smtClean="0">
                <a:solidFill>
                  <a:prstClr val="black">
                    <a:tint val="75000"/>
                  </a:prstClr>
                </a:solidFill>
              </a:rPr>
              <a:pPr/>
              <a:t>‹#›</a:t>
            </a:fld>
            <a:endParaRPr lang="hr-HR">
              <a:solidFill>
                <a:prstClr val="black">
                  <a:tint val="75000"/>
                </a:prstClr>
              </a:solidFill>
            </a:endParaRPr>
          </a:p>
        </p:txBody>
      </p:sp>
      <p:sp>
        <p:nvSpPr>
          <p:cNvPr id="7" name="Pravokutnik 6"/>
          <p:cNvSpPr/>
          <p:nvPr userDrawn="1"/>
        </p:nvSpPr>
        <p:spPr>
          <a:xfrm>
            <a:off x="0" y="6355635"/>
            <a:ext cx="12192000" cy="480593"/>
          </a:xfrm>
          <a:prstGeom prst="rect">
            <a:avLst/>
          </a:prstGeom>
          <a:solidFill>
            <a:srgbClr val="F4F0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solidFill>
                <a:prstClr val="white"/>
              </a:solidFill>
            </a:endParaRPr>
          </a:p>
        </p:txBody>
      </p:sp>
      <p:pic>
        <p:nvPicPr>
          <p:cNvPr id="9" name="Slika 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775063"/>
          </a:xfrm>
          <a:prstGeom prst="rect">
            <a:avLst/>
          </a:prstGeom>
        </p:spPr>
      </p:pic>
      <p:pic>
        <p:nvPicPr>
          <p:cNvPr id="10" name="Slika 9"/>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530787" y="6380287"/>
            <a:ext cx="1646026" cy="431287"/>
          </a:xfrm>
          <a:prstGeom prst="rect">
            <a:avLst/>
          </a:prstGeom>
        </p:spPr>
      </p:pic>
    </p:spTree>
    <p:extLst>
      <p:ext uri="{BB962C8B-B14F-4D97-AF65-F5344CB8AC3E}">
        <p14:creationId xmlns:p14="http://schemas.microsoft.com/office/powerpoint/2010/main" val="19539266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e-sfera.hr/dodatni-digitalni-sadrzaji/66859d05-05c8-4a0c-9a4e-178dde4c42b0/assets/video/nc1_t13_elektromagnetska_indukcija.mp4" TargetMode="External"/><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hyperlink" Target="https://www.vascak.cz/data/android/physicsatschool/templateimg.php?s=mag_indukce_accel&amp;l=hr" TargetMode="External"/><Relationship Id="rId5" Type="http://schemas.openxmlformats.org/officeDocument/2006/relationships/image" Target="../media/image11.emf"/><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16.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e-sfera.hr/dodatni-digitalni-sadrzaji/66859d05-05c8-4a0c-9a4e-178dde4c42b0/assets/interactivity/kviz_a/index.html" TargetMode="Externa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hyperlink" Target="https://www.e-sfera.hr/dodatni-digitalni-sadrzaji/66859d05-05c8-4a0c-9a4e-178dde4c42b0/assets/interactivity/kviz_b/index.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naslov 2"/>
          <p:cNvSpPr>
            <a:spLocks noGrp="1"/>
          </p:cNvSpPr>
          <p:nvPr>
            <p:ph type="subTitle" idx="1"/>
          </p:nvPr>
        </p:nvSpPr>
        <p:spPr>
          <a:xfrm>
            <a:off x="1688403" y="2604712"/>
            <a:ext cx="9144000" cy="1655762"/>
          </a:xfrm>
        </p:spPr>
        <p:txBody>
          <a:bodyPr>
            <a:normAutofit/>
          </a:bodyPr>
          <a:lstStyle/>
          <a:p>
            <a:r>
              <a:rPr lang="hr-HR" sz="4400" b="1" dirty="0" smtClean="0">
                <a:solidFill>
                  <a:srgbClr val="000099"/>
                </a:solidFill>
                <a:effectLst>
                  <a:outerShdw blurRad="38100" dist="38100" dir="2700000" algn="tl">
                    <a:srgbClr val="000000">
                      <a:alpha val="43137"/>
                    </a:srgbClr>
                  </a:outerShdw>
                </a:effectLst>
                <a:cs typeface="Alef" panose="00000500000000000000" pitchFamily="2" charset="-79"/>
              </a:rPr>
              <a:t>Elektromagnetska indukcija </a:t>
            </a:r>
            <a:endParaRPr lang="hr-HR" sz="4400" b="1" dirty="0">
              <a:solidFill>
                <a:srgbClr val="000099"/>
              </a:solidFill>
              <a:effectLst>
                <a:outerShdw blurRad="38100" dist="38100" dir="2700000" algn="tl">
                  <a:srgbClr val="000000">
                    <a:alpha val="43137"/>
                  </a:srgbClr>
                </a:outerShdw>
              </a:effectLst>
              <a:cs typeface="Alef" panose="00000500000000000000" pitchFamily="2" charset="-79"/>
            </a:endParaRPr>
          </a:p>
        </p:txBody>
      </p:sp>
      <p:sp>
        <p:nvSpPr>
          <p:cNvPr id="4" name="TekstniOkvir 3"/>
          <p:cNvSpPr txBox="1"/>
          <p:nvPr/>
        </p:nvSpPr>
        <p:spPr>
          <a:xfrm>
            <a:off x="8472196" y="5411755"/>
            <a:ext cx="3088433" cy="369332"/>
          </a:xfrm>
          <a:prstGeom prst="rect">
            <a:avLst/>
          </a:prstGeom>
          <a:noFill/>
        </p:spPr>
        <p:txBody>
          <a:bodyPr wrap="square" rtlCol="0">
            <a:spAutoFit/>
          </a:bodyPr>
          <a:lstStyle/>
          <a:p>
            <a:r>
              <a:rPr lang="hr-HR" dirty="0" smtClean="0">
                <a:solidFill>
                  <a:srgbClr val="000099"/>
                </a:solidFill>
                <a:effectLst>
                  <a:outerShdw blurRad="38100" dist="38100" dir="2700000" algn="tl">
                    <a:srgbClr val="000000">
                      <a:alpha val="43137"/>
                    </a:srgbClr>
                  </a:outerShdw>
                </a:effectLst>
                <a:cs typeface="Alef" panose="00000500000000000000" pitchFamily="2" charset="-79"/>
              </a:rPr>
              <a:t>ELEKTRIČNA STRUJA </a:t>
            </a:r>
            <a:endParaRPr lang="hr-HR" dirty="0">
              <a:solidFill>
                <a:srgbClr val="000099"/>
              </a:solidFill>
              <a:effectLst>
                <a:outerShdw blurRad="38100" dist="38100" dir="2700000" algn="tl">
                  <a:srgbClr val="000000">
                    <a:alpha val="43137"/>
                  </a:srgbClr>
                </a:outerShdw>
              </a:effectLst>
              <a:cs typeface="Alef" panose="00000500000000000000" pitchFamily="2" charset="-79"/>
            </a:endParaRPr>
          </a:p>
        </p:txBody>
      </p:sp>
    </p:spTree>
    <p:extLst>
      <p:ext uri="{BB962C8B-B14F-4D97-AF65-F5344CB8AC3E}">
        <p14:creationId xmlns:p14="http://schemas.microsoft.com/office/powerpoint/2010/main" val="29004521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269920" y="1055491"/>
            <a:ext cx="10604681" cy="2074571"/>
          </a:xfrm>
        </p:spPr>
        <p:txBody>
          <a:bodyPr>
            <a:noAutofit/>
          </a:bodyPr>
          <a:lstStyle/>
          <a:p>
            <a:pPr>
              <a:lnSpc>
                <a:spcPct val="150000"/>
              </a:lnSpc>
            </a:pPr>
            <a:r>
              <a:rPr lang="hr-HR" sz="2800" dirty="0" smtClean="0">
                <a:latin typeface="+mn-lt"/>
                <a:cs typeface="Alef" panose="00000500000000000000" pitchFamily="2" charset="-79"/>
              </a:rPr>
              <a:t>Svjetiljka na vašem biciklu  noću osvjetljuje cestu. </a:t>
            </a:r>
            <a:br>
              <a:rPr lang="hr-HR" sz="2800" dirty="0" smtClean="0">
                <a:latin typeface="+mn-lt"/>
                <a:cs typeface="Alef" panose="00000500000000000000" pitchFamily="2" charset="-79"/>
              </a:rPr>
            </a:br>
            <a:r>
              <a:rPr lang="hr-HR" sz="2800" dirty="0" smtClean="0">
                <a:latin typeface="+mn-lt"/>
                <a:cs typeface="Alef" panose="00000500000000000000" pitchFamily="2" charset="-79"/>
              </a:rPr>
              <a:t>Dinamo je izvor napona koji se nalazu uz prvi kotač koji ga pokreće kad se prisloni uz kotač.</a:t>
            </a:r>
            <a:br>
              <a:rPr lang="hr-HR" sz="2800" dirty="0" smtClean="0">
                <a:latin typeface="+mn-lt"/>
                <a:cs typeface="Alef" panose="00000500000000000000" pitchFamily="2" charset="-79"/>
              </a:rPr>
            </a:br>
            <a:r>
              <a:rPr lang="hr-HR" sz="2800" dirty="0" smtClean="0">
                <a:latin typeface="+mn-lt"/>
                <a:cs typeface="Alef" panose="00000500000000000000" pitchFamily="2" charset="-79"/>
              </a:rPr>
              <a:t>Kako nastaje napon na njegovim priključnicama? </a:t>
            </a:r>
            <a:r>
              <a:rPr lang="hr-HR" sz="4000" dirty="0" smtClean="0">
                <a:latin typeface="+mn-lt"/>
                <a:cs typeface="Alef" panose="00000500000000000000" pitchFamily="2" charset="-79"/>
              </a:rPr>
              <a:t> </a:t>
            </a:r>
            <a:endParaRPr lang="hr-HR" sz="4000" dirty="0">
              <a:latin typeface="+mn-lt"/>
              <a:cs typeface="Alef" panose="00000500000000000000" pitchFamily="2" charset="-79"/>
            </a:endParaRPr>
          </a:p>
        </p:txBody>
      </p:sp>
      <p:sp>
        <p:nvSpPr>
          <p:cNvPr id="4" name="Zvijezda s 5 krakova 3"/>
          <p:cNvSpPr/>
          <p:nvPr/>
        </p:nvSpPr>
        <p:spPr>
          <a:xfrm>
            <a:off x="167951" y="70379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solidFill>
                  <a:srgbClr val="FCF26A"/>
                </a:solidFill>
                <a:latin typeface="Alef" panose="00000500000000000000" pitchFamily="2" charset="-79"/>
                <a:cs typeface="Alef" panose="00000500000000000000" pitchFamily="2" charset="-79"/>
              </a:rPr>
              <a:t>1</a:t>
            </a:r>
            <a:endParaRPr lang="hr-HR" sz="3600" b="1" dirty="0">
              <a:solidFill>
                <a:srgbClr val="FCF26A"/>
              </a:solidFill>
              <a:latin typeface="Alef" panose="00000500000000000000" pitchFamily="2" charset="-79"/>
              <a:cs typeface="Alef" panose="00000500000000000000" pitchFamily="2" charset="-79"/>
            </a:endParaRPr>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994352" y="3709351"/>
            <a:ext cx="3759249" cy="2218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8459" y="3708220"/>
            <a:ext cx="2707664" cy="2219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29086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318666" y="1160998"/>
            <a:ext cx="10672663" cy="546504"/>
          </a:xfrm>
        </p:spPr>
        <p:txBody>
          <a:bodyPr>
            <a:noAutofit/>
          </a:bodyPr>
          <a:lstStyle/>
          <a:p>
            <a:r>
              <a:rPr lang="hr-HR" sz="2800" dirty="0" smtClean="0">
                <a:latin typeface="Alef" panose="00000500000000000000" pitchFamily="2" charset="-79"/>
                <a:cs typeface="Alef" panose="00000500000000000000" pitchFamily="2" charset="-79"/>
              </a:rPr>
              <a:t> </a:t>
            </a:r>
            <a:br>
              <a:rPr lang="hr-HR" sz="2800" dirty="0" smtClean="0">
                <a:latin typeface="Alef" panose="00000500000000000000" pitchFamily="2" charset="-79"/>
                <a:cs typeface="Alef" panose="00000500000000000000" pitchFamily="2" charset="-79"/>
              </a:rPr>
            </a:br>
            <a:r>
              <a:rPr lang="hr-HR" sz="2400" dirty="0" smtClean="0">
                <a:latin typeface="Alef" panose="00000500000000000000" pitchFamily="2" charset="-79"/>
                <a:cs typeface="Alef" panose="00000500000000000000" pitchFamily="2" charset="-79"/>
              </a:rPr>
              <a:t/>
            </a:r>
            <a:br>
              <a:rPr lang="hr-HR" sz="2400" dirty="0" smtClean="0">
                <a:latin typeface="Alef" panose="00000500000000000000" pitchFamily="2" charset="-79"/>
                <a:cs typeface="Alef" panose="00000500000000000000" pitchFamily="2" charset="-79"/>
              </a:rPr>
            </a:br>
            <a:endParaRPr lang="hr-HR" sz="2400" dirty="0">
              <a:latin typeface="Alef" panose="00000500000000000000" pitchFamily="2" charset="-79"/>
              <a:cs typeface="Alef" panose="00000500000000000000" pitchFamily="2" charset="-79"/>
            </a:endParaRPr>
          </a:p>
        </p:txBody>
      </p:sp>
      <p:sp>
        <p:nvSpPr>
          <p:cNvPr id="8" name="Zvijezda s 5 krakova 7"/>
          <p:cNvSpPr/>
          <p:nvPr/>
        </p:nvSpPr>
        <p:spPr>
          <a:xfrm>
            <a:off x="167951" y="70379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solidFill>
                  <a:srgbClr val="FCF26A"/>
                </a:solidFill>
                <a:latin typeface="Alef" panose="00000500000000000000" pitchFamily="2" charset="-79"/>
                <a:cs typeface="Alef" panose="00000500000000000000" pitchFamily="2" charset="-79"/>
              </a:rPr>
              <a:t>1</a:t>
            </a:r>
            <a:endParaRPr lang="hr-HR" sz="3600" b="1" dirty="0">
              <a:solidFill>
                <a:srgbClr val="FCF26A"/>
              </a:solidFill>
              <a:latin typeface="Alef" panose="00000500000000000000" pitchFamily="2" charset="-79"/>
              <a:cs typeface="Alef" panose="00000500000000000000" pitchFamily="2" charset="-79"/>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79737" y="2219384"/>
            <a:ext cx="2895851" cy="241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Pravokutnik 8"/>
          <p:cNvSpPr/>
          <p:nvPr/>
        </p:nvSpPr>
        <p:spPr>
          <a:xfrm>
            <a:off x="1538816" y="1104128"/>
            <a:ext cx="7522509" cy="584775"/>
          </a:xfrm>
          <a:prstGeom prst="rect">
            <a:avLst/>
          </a:prstGeom>
        </p:spPr>
        <p:txBody>
          <a:bodyPr wrap="none">
            <a:spAutoFit/>
          </a:bodyPr>
          <a:lstStyle/>
          <a:p>
            <a:r>
              <a:rPr lang="en-US" sz="2800" dirty="0">
                <a:cs typeface="Arial" charset="0"/>
              </a:rPr>
              <a:t>Može li magnetsko </a:t>
            </a:r>
            <a:r>
              <a:rPr lang="en-US" sz="3200" dirty="0">
                <a:cs typeface="Arial" charset="0"/>
              </a:rPr>
              <a:t>polje</a:t>
            </a:r>
            <a:r>
              <a:rPr lang="en-US" sz="2800" dirty="0">
                <a:cs typeface="Arial" charset="0"/>
              </a:rPr>
              <a:t> stvoriti električni napon</a:t>
            </a:r>
            <a:r>
              <a:rPr lang="hr-HR" sz="2800" dirty="0">
                <a:cs typeface="Arial" charset="0"/>
              </a:rPr>
              <a:t>?</a:t>
            </a:r>
            <a:endParaRPr lang="en-US" sz="2800" dirty="0">
              <a:cs typeface="Arial" charset="0"/>
            </a:endParaRPr>
          </a:p>
        </p:txBody>
      </p:sp>
      <p:pic>
        <p:nvPicPr>
          <p:cNvPr id="1028" name="Picture 4">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9873" y="1365738"/>
            <a:ext cx="1054100" cy="112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kstniOkvir 14"/>
          <p:cNvSpPr txBox="1"/>
          <p:nvPr/>
        </p:nvSpPr>
        <p:spPr>
          <a:xfrm>
            <a:off x="10598150" y="2488100"/>
            <a:ext cx="1230434" cy="646331"/>
          </a:xfrm>
          <a:prstGeom prst="rect">
            <a:avLst/>
          </a:prstGeom>
          <a:noFill/>
        </p:spPr>
        <p:txBody>
          <a:bodyPr wrap="square" rtlCol="0">
            <a:spAutoFit/>
          </a:bodyPr>
          <a:lstStyle/>
          <a:p>
            <a:pPr algn="ctr"/>
            <a:r>
              <a:rPr lang="hr-HR" dirty="0" smtClean="0"/>
              <a:t>Pogledajte video</a:t>
            </a:r>
            <a:endParaRPr lang="hr-HR" dirty="0"/>
          </a:p>
        </p:txBody>
      </p:sp>
      <p:sp>
        <p:nvSpPr>
          <p:cNvPr id="10" name="TekstniOkvir 9"/>
          <p:cNvSpPr txBox="1"/>
          <p:nvPr/>
        </p:nvSpPr>
        <p:spPr>
          <a:xfrm>
            <a:off x="1981200" y="5287108"/>
            <a:ext cx="7807569" cy="461665"/>
          </a:xfrm>
          <a:prstGeom prst="rect">
            <a:avLst/>
          </a:prstGeom>
          <a:noFill/>
        </p:spPr>
        <p:txBody>
          <a:bodyPr wrap="square" rtlCol="0">
            <a:spAutoFit/>
          </a:bodyPr>
          <a:lstStyle/>
          <a:p>
            <a:pPr algn="ctr"/>
            <a:r>
              <a:rPr lang="hr-HR" sz="2400" dirty="0" smtClean="0"/>
              <a:t>Odgovor na ovo pitanje potražite u videu.  </a:t>
            </a:r>
            <a:endParaRPr lang="hr-HR" sz="2400" dirty="0"/>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7334" y="2584572"/>
            <a:ext cx="20193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88259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vijezda s 5 krakova 3"/>
          <p:cNvSpPr/>
          <p:nvPr/>
        </p:nvSpPr>
        <p:spPr>
          <a:xfrm>
            <a:off x="167951" y="70379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solidFill>
                  <a:srgbClr val="FCF26A"/>
                </a:solidFill>
                <a:latin typeface="Alef" panose="00000500000000000000" pitchFamily="2" charset="-79"/>
                <a:cs typeface="Alef" panose="00000500000000000000" pitchFamily="2" charset="-79"/>
              </a:rPr>
              <a:t>1</a:t>
            </a:r>
            <a:endParaRPr lang="hr-HR" sz="3600" b="1" dirty="0">
              <a:solidFill>
                <a:srgbClr val="FCF26A"/>
              </a:solidFill>
              <a:latin typeface="Alef" panose="00000500000000000000" pitchFamily="2" charset="-79"/>
              <a:cs typeface="Alef" panose="00000500000000000000" pitchFamily="2" charset="-79"/>
            </a:endParaRPr>
          </a:p>
        </p:txBody>
      </p:sp>
      <p:pic>
        <p:nvPicPr>
          <p:cNvPr id="5123"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03320" y="2348355"/>
            <a:ext cx="2895851" cy="241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7451" y="1762718"/>
            <a:ext cx="933209" cy="819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kstniOkvir 5"/>
          <p:cNvSpPr txBox="1"/>
          <p:nvPr/>
        </p:nvSpPr>
        <p:spPr>
          <a:xfrm>
            <a:off x="6108939" y="2000292"/>
            <a:ext cx="4904435" cy="400110"/>
          </a:xfrm>
          <a:prstGeom prst="rect">
            <a:avLst/>
          </a:prstGeom>
          <a:noFill/>
        </p:spPr>
        <p:txBody>
          <a:bodyPr wrap="square" rtlCol="0">
            <a:spAutoFit/>
          </a:bodyPr>
          <a:lstStyle/>
          <a:p>
            <a:r>
              <a:rPr lang="hr-HR" sz="2000" dirty="0" smtClean="0"/>
              <a:t>Magnet miruje iznad zavojnice – nema struje </a:t>
            </a:r>
            <a:endParaRPr lang="hr-HR" sz="2000" dirty="0"/>
          </a:p>
        </p:txBody>
      </p:sp>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47" y="2871764"/>
            <a:ext cx="933209" cy="788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kstniOkvir 6"/>
          <p:cNvSpPr txBox="1"/>
          <p:nvPr/>
        </p:nvSpPr>
        <p:spPr>
          <a:xfrm>
            <a:off x="6122133" y="3061382"/>
            <a:ext cx="4551276" cy="400110"/>
          </a:xfrm>
          <a:prstGeom prst="rect">
            <a:avLst/>
          </a:prstGeom>
          <a:noFill/>
        </p:spPr>
        <p:txBody>
          <a:bodyPr wrap="square" rtlCol="0">
            <a:spAutoFit/>
          </a:bodyPr>
          <a:lstStyle/>
          <a:p>
            <a:r>
              <a:rPr lang="hr-HR" sz="2000" dirty="0" smtClean="0"/>
              <a:t>Magnet se spušta u zavojnicu – struja teče </a:t>
            </a:r>
            <a:endParaRPr lang="hr-HR" sz="2000" dirty="0"/>
          </a:p>
        </p:txBody>
      </p:sp>
      <p:pic>
        <p:nvPicPr>
          <p:cNvPr id="512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3913" y="3902395"/>
            <a:ext cx="979863" cy="860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1495" y="5056557"/>
            <a:ext cx="1161356" cy="799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kstniOkvir 8"/>
          <p:cNvSpPr txBox="1"/>
          <p:nvPr/>
        </p:nvSpPr>
        <p:spPr>
          <a:xfrm>
            <a:off x="6326621" y="4203553"/>
            <a:ext cx="5045423" cy="400110"/>
          </a:xfrm>
          <a:prstGeom prst="rect">
            <a:avLst/>
          </a:prstGeom>
          <a:noFill/>
        </p:spPr>
        <p:txBody>
          <a:bodyPr wrap="square" rtlCol="0">
            <a:spAutoFit/>
          </a:bodyPr>
          <a:lstStyle/>
          <a:p>
            <a:r>
              <a:rPr lang="hr-HR" sz="2000" dirty="0" smtClean="0"/>
              <a:t>Magnet miruje unutar zavojnice – nema struje </a:t>
            </a:r>
            <a:endParaRPr lang="hr-HR" sz="2000" dirty="0"/>
          </a:p>
        </p:txBody>
      </p:sp>
      <p:sp>
        <p:nvSpPr>
          <p:cNvPr id="11" name="TekstniOkvir 10"/>
          <p:cNvSpPr txBox="1"/>
          <p:nvPr/>
        </p:nvSpPr>
        <p:spPr>
          <a:xfrm>
            <a:off x="6367847" y="5345724"/>
            <a:ext cx="5148454" cy="400110"/>
          </a:xfrm>
          <a:prstGeom prst="rect">
            <a:avLst/>
          </a:prstGeom>
          <a:noFill/>
        </p:spPr>
        <p:txBody>
          <a:bodyPr wrap="square" rtlCol="0">
            <a:spAutoFit/>
          </a:bodyPr>
          <a:lstStyle/>
          <a:p>
            <a:r>
              <a:rPr lang="hr-HR" sz="2000" dirty="0" smtClean="0"/>
              <a:t>Magnet izvlačimo iz zavojnice – struja teče </a:t>
            </a:r>
            <a:endParaRPr lang="hr-HR" sz="2000" dirty="0"/>
          </a:p>
        </p:txBody>
      </p:sp>
      <p:pic>
        <p:nvPicPr>
          <p:cNvPr id="5129" name="Picture 9" descr="C:\Users\Hp\Downloads\erlenmeyer-309612_1280.pn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086871" y="913812"/>
            <a:ext cx="858861" cy="984192"/>
          </a:xfrm>
          <a:prstGeom prst="rect">
            <a:avLst/>
          </a:prstGeom>
          <a:noFill/>
          <a:extLst>
            <a:ext uri="{909E8E84-426E-40DD-AFC4-6F175D3DCCD1}">
              <a14:hiddenFill xmlns:a14="http://schemas.microsoft.com/office/drawing/2010/main">
                <a:solidFill>
                  <a:srgbClr val="FFFFFF"/>
                </a:solidFill>
              </a14:hiddenFill>
            </a:ext>
          </a:extLst>
        </p:spPr>
      </p:pic>
      <p:sp>
        <p:nvSpPr>
          <p:cNvPr id="12" name="TekstniOkvir 11"/>
          <p:cNvSpPr txBox="1"/>
          <p:nvPr/>
        </p:nvSpPr>
        <p:spPr>
          <a:xfrm>
            <a:off x="11013375" y="2000292"/>
            <a:ext cx="1005855" cy="523220"/>
          </a:xfrm>
          <a:prstGeom prst="rect">
            <a:avLst/>
          </a:prstGeom>
          <a:noFill/>
        </p:spPr>
        <p:txBody>
          <a:bodyPr wrap="square" rtlCol="0">
            <a:spAutoFit/>
          </a:bodyPr>
          <a:lstStyle/>
          <a:p>
            <a:pPr algn="ctr"/>
            <a:r>
              <a:rPr lang="hr-HR" sz="1400" dirty="0" smtClean="0"/>
              <a:t>Virtualno istraži </a:t>
            </a:r>
            <a:endParaRPr lang="hr-HR" sz="1400" dirty="0"/>
          </a:p>
        </p:txBody>
      </p:sp>
    </p:spTree>
    <p:extLst>
      <p:ext uri="{BB962C8B-B14F-4D97-AF65-F5344CB8AC3E}">
        <p14:creationId xmlns:p14="http://schemas.microsoft.com/office/powerpoint/2010/main" val="34436223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175015" y="963553"/>
            <a:ext cx="9255369" cy="853524"/>
          </a:xfrm>
        </p:spPr>
        <p:txBody>
          <a:bodyPr/>
          <a:lstStyle/>
          <a:p>
            <a:r>
              <a:rPr lang="hr-HR" sz="4000" dirty="0" smtClean="0">
                <a:solidFill>
                  <a:srgbClr val="000099"/>
                </a:solidFill>
                <a:effectLst>
                  <a:outerShdw blurRad="38100" dist="38100" dir="2700000" algn="tl">
                    <a:srgbClr val="000000">
                      <a:alpha val="43137"/>
                    </a:srgbClr>
                  </a:outerShdw>
                </a:effectLst>
                <a:latin typeface="+mn-lt"/>
              </a:rPr>
              <a:t>Elektromagnetska indukcija </a:t>
            </a:r>
            <a:r>
              <a:rPr lang="hr-HR" dirty="0" smtClean="0"/>
              <a:t>	</a:t>
            </a:r>
            <a:endParaRPr lang="hr-HR" dirty="0"/>
          </a:p>
        </p:txBody>
      </p:sp>
      <p:sp>
        <p:nvSpPr>
          <p:cNvPr id="3" name="Rezervirano mjesto sadržaja 2"/>
          <p:cNvSpPr>
            <a:spLocks noGrp="1"/>
          </p:cNvSpPr>
          <p:nvPr>
            <p:ph idx="1"/>
          </p:nvPr>
        </p:nvSpPr>
        <p:spPr>
          <a:xfrm>
            <a:off x="1175015" y="1983347"/>
            <a:ext cx="10349926" cy="1566842"/>
          </a:xfrm>
        </p:spPr>
        <p:txBody>
          <a:bodyPr>
            <a:normAutofit/>
          </a:bodyPr>
          <a:lstStyle/>
          <a:p>
            <a:pPr marL="0" indent="0">
              <a:lnSpc>
                <a:spcPct val="150000"/>
              </a:lnSpc>
              <a:buNone/>
            </a:pPr>
            <a:r>
              <a:rPr lang="hr-HR" dirty="0" smtClean="0"/>
              <a:t>Pojavu nastajanja induciranog napona pri međusobnom gibanju zavojnice i magneta nazivamo elektromagnetna  indukcija. </a:t>
            </a:r>
            <a:endParaRPr lang="hr-HR" dirty="0"/>
          </a:p>
        </p:txBody>
      </p:sp>
      <p:sp>
        <p:nvSpPr>
          <p:cNvPr id="5" name="TekstniOkvir 4"/>
          <p:cNvSpPr txBox="1"/>
          <p:nvPr/>
        </p:nvSpPr>
        <p:spPr>
          <a:xfrm>
            <a:off x="5710335" y="3853543"/>
            <a:ext cx="184731" cy="369332"/>
          </a:xfrm>
          <a:prstGeom prst="rect">
            <a:avLst/>
          </a:prstGeom>
          <a:noFill/>
        </p:spPr>
        <p:txBody>
          <a:bodyPr wrap="none" rtlCol="0">
            <a:spAutoFit/>
          </a:bodyPr>
          <a:lstStyle/>
          <a:p>
            <a:endParaRPr lang="hr-HR" dirty="0"/>
          </a:p>
        </p:txBody>
      </p:sp>
      <p:sp>
        <p:nvSpPr>
          <p:cNvPr id="11" name="Zvijezda s 5 krakova 10"/>
          <p:cNvSpPr/>
          <p:nvPr/>
        </p:nvSpPr>
        <p:spPr>
          <a:xfrm>
            <a:off x="167951" y="70379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solidFill>
                  <a:srgbClr val="FCF26A"/>
                </a:solidFill>
                <a:latin typeface="Alef" panose="00000500000000000000" pitchFamily="2" charset="-79"/>
                <a:cs typeface="Alef" panose="00000500000000000000" pitchFamily="2" charset="-79"/>
              </a:rPr>
              <a:t>1</a:t>
            </a:r>
            <a:endParaRPr lang="hr-HR" sz="3600" b="1" dirty="0">
              <a:solidFill>
                <a:srgbClr val="FCF26A"/>
              </a:solidFill>
              <a:latin typeface="Alef" panose="00000500000000000000" pitchFamily="2" charset="-79"/>
              <a:cs typeface="Alef" panose="00000500000000000000" pitchFamily="2" charset="-79"/>
            </a:endParaRPr>
          </a:p>
        </p:txBody>
      </p:sp>
      <p:sp>
        <p:nvSpPr>
          <p:cNvPr id="12" name="TekstniOkvir 11"/>
          <p:cNvSpPr txBox="1"/>
          <p:nvPr/>
        </p:nvSpPr>
        <p:spPr>
          <a:xfrm>
            <a:off x="2872154" y="1817077"/>
            <a:ext cx="184731" cy="369332"/>
          </a:xfrm>
          <a:prstGeom prst="rect">
            <a:avLst/>
          </a:prstGeom>
          <a:noFill/>
        </p:spPr>
        <p:txBody>
          <a:bodyPr wrap="none" rtlCol="0">
            <a:spAutoFit/>
          </a:bodyPr>
          <a:lstStyle/>
          <a:p>
            <a:endParaRPr lang="hr-HR" dirty="0"/>
          </a:p>
        </p:txBody>
      </p:sp>
      <p:sp>
        <p:nvSpPr>
          <p:cNvPr id="4" name="TekstniOkvir 3"/>
          <p:cNvSpPr txBox="1"/>
          <p:nvPr/>
        </p:nvSpPr>
        <p:spPr>
          <a:xfrm>
            <a:off x="1275008" y="3550189"/>
            <a:ext cx="9155376" cy="1964512"/>
          </a:xfrm>
          <a:prstGeom prst="rect">
            <a:avLst/>
          </a:prstGeom>
          <a:noFill/>
        </p:spPr>
        <p:txBody>
          <a:bodyPr wrap="square" rtlCol="0">
            <a:spAutoFit/>
          </a:bodyPr>
          <a:lstStyle/>
          <a:p>
            <a:pPr>
              <a:lnSpc>
                <a:spcPct val="150000"/>
              </a:lnSpc>
            </a:pPr>
            <a:r>
              <a:rPr lang="hr-HR" altLang="sr-Latn-RS" sz="2800" dirty="0">
                <a:solidFill>
                  <a:srgbClr val="000099"/>
                </a:solidFill>
                <a:cs typeface="Arial" panose="020B0604020202020204" pitchFamily="34" charset="0"/>
              </a:rPr>
              <a:t>Inducirana struja </a:t>
            </a:r>
            <a:r>
              <a:rPr lang="hr-HR" altLang="sr-Latn-RS" sz="2800" dirty="0" smtClean="0">
                <a:cs typeface="Arial" panose="020B0604020202020204" pitchFamily="34" charset="0"/>
              </a:rPr>
              <a:t>- struja </a:t>
            </a:r>
            <a:r>
              <a:rPr lang="hr-HR" altLang="sr-Latn-RS" sz="2800" dirty="0">
                <a:cs typeface="Arial" panose="020B0604020202020204" pitchFamily="34" charset="0"/>
              </a:rPr>
              <a:t>koja poteče krugom zbog induciranog napona.</a:t>
            </a:r>
          </a:p>
          <a:p>
            <a:pPr>
              <a:lnSpc>
                <a:spcPct val="150000"/>
              </a:lnSpc>
              <a:buSzPct val="70000"/>
            </a:pPr>
            <a:r>
              <a:rPr lang="hr-HR" altLang="sr-Latn-RS" sz="2800" dirty="0">
                <a:cs typeface="Arial" panose="020B0604020202020204" pitchFamily="34" charset="0"/>
              </a:rPr>
              <a:t>Smjer inducirane struje se mijenja – </a:t>
            </a:r>
            <a:r>
              <a:rPr lang="hr-HR" altLang="sr-Latn-RS" sz="2800" b="1" dirty="0">
                <a:cs typeface="Arial" panose="020B0604020202020204" pitchFamily="34" charset="0"/>
              </a:rPr>
              <a:t>izmjenična struja</a:t>
            </a:r>
            <a:endParaRPr lang="hr-HR" sz="2800" dirty="0"/>
          </a:p>
        </p:txBody>
      </p:sp>
    </p:spTree>
    <p:extLst>
      <p:ext uri="{BB962C8B-B14F-4D97-AF65-F5344CB8AC3E}">
        <p14:creationId xmlns:p14="http://schemas.microsoft.com/office/powerpoint/2010/main" val="8151380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Box 1"/>
          <p:cNvSpPr txBox="1">
            <a:spLocks noChangeArrowheads="1"/>
          </p:cNvSpPr>
          <p:nvPr/>
        </p:nvSpPr>
        <p:spPr bwMode="auto">
          <a:xfrm>
            <a:off x="1375893" y="735181"/>
            <a:ext cx="42661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hr-HR" altLang="sr-Latn-RS" sz="4000" dirty="0">
                <a:solidFill>
                  <a:srgbClr val="000099"/>
                </a:solidFill>
                <a:effectLst>
                  <a:outerShdw blurRad="38100" dist="38100" dir="2700000" algn="tl">
                    <a:srgbClr val="000000">
                      <a:alpha val="43137"/>
                    </a:srgbClr>
                  </a:outerShdw>
                </a:effectLst>
                <a:latin typeface="+mn-lt"/>
                <a:cs typeface="Arial" panose="020B0604020202020204" pitchFamily="34" charset="0"/>
              </a:rPr>
              <a:t>Električni generator</a:t>
            </a:r>
            <a:endParaRPr lang="en-US" altLang="sr-Latn-RS" sz="4000" dirty="0">
              <a:solidFill>
                <a:srgbClr val="000099"/>
              </a:solidFill>
              <a:effectLst>
                <a:outerShdw blurRad="38100" dist="38100" dir="2700000" algn="tl">
                  <a:srgbClr val="000000">
                    <a:alpha val="43137"/>
                  </a:srgbClr>
                </a:outerShdw>
              </a:effectLst>
              <a:latin typeface="+mn-lt"/>
              <a:cs typeface="Arial" panose="020B0604020202020204" pitchFamily="34" charset="0"/>
            </a:endParaRPr>
          </a:p>
        </p:txBody>
      </p:sp>
      <p:sp>
        <p:nvSpPr>
          <p:cNvPr id="17410" name="TextBox 2"/>
          <p:cNvSpPr txBox="1">
            <a:spLocks noChangeArrowheads="1"/>
          </p:cNvSpPr>
          <p:nvPr/>
        </p:nvSpPr>
        <p:spPr bwMode="auto">
          <a:xfrm>
            <a:off x="1375893" y="1443067"/>
            <a:ext cx="7757252" cy="2251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nSpc>
                <a:spcPct val="150000"/>
              </a:lnSpc>
            </a:pPr>
            <a:r>
              <a:rPr lang="hr-HR" altLang="sr-Latn-RS" sz="2400" dirty="0" smtClean="0">
                <a:latin typeface="Arial" panose="020B0604020202020204" pitchFamily="34" charset="0"/>
                <a:cs typeface="Arial" panose="020B0604020202020204" pitchFamily="34" charset="0"/>
              </a:rPr>
              <a:t>Električni generator</a:t>
            </a:r>
          </a:p>
          <a:p>
            <a:pPr marL="342900" indent="-342900">
              <a:lnSpc>
                <a:spcPct val="150000"/>
              </a:lnSpc>
              <a:buSzPct val="70000"/>
              <a:buFont typeface="Wingdings" panose="05000000000000000000" pitchFamily="2" charset="2"/>
              <a:buChar char="§"/>
            </a:pPr>
            <a:r>
              <a:rPr lang="hr-HR" altLang="sr-Latn-RS" sz="2400" dirty="0" smtClean="0">
                <a:latin typeface="Arial" panose="020B0604020202020204" pitchFamily="34" charset="0"/>
                <a:cs typeface="Arial" panose="020B0604020202020204" pitchFamily="34" charset="0"/>
              </a:rPr>
              <a:t> </a:t>
            </a:r>
            <a:r>
              <a:rPr lang="hr-HR" altLang="sr-Latn-RS" sz="2400" dirty="0">
                <a:latin typeface="Arial" panose="020B0604020202020204" pitchFamily="34" charset="0"/>
                <a:cs typeface="Arial" panose="020B0604020202020204" pitchFamily="34" charset="0"/>
              </a:rPr>
              <a:t>radi na načelu elektromagnetne  indukcije</a:t>
            </a:r>
            <a:endParaRPr lang="en-US" altLang="sr-Latn-RS" sz="2400" dirty="0">
              <a:latin typeface="Arial" panose="020B0604020202020204" pitchFamily="34" charset="0"/>
              <a:cs typeface="Arial" panose="020B0604020202020204" pitchFamily="34" charset="0"/>
            </a:endParaRPr>
          </a:p>
          <a:p>
            <a:pPr marL="342900" indent="-342900">
              <a:lnSpc>
                <a:spcPct val="150000"/>
              </a:lnSpc>
              <a:buSzPct val="70000"/>
              <a:buFont typeface="Wingdings" panose="05000000000000000000" pitchFamily="2" charset="2"/>
              <a:buChar char="§"/>
            </a:pPr>
            <a:r>
              <a:rPr lang="en-US" altLang="sr-Latn-RS" sz="2400" dirty="0" smtClean="0">
                <a:latin typeface="Arial" panose="020B0604020202020204" pitchFamily="34" charset="0"/>
                <a:cs typeface="Arial" panose="020B0604020202020204" pitchFamily="34" charset="0"/>
              </a:rPr>
              <a:t> </a:t>
            </a:r>
            <a:r>
              <a:rPr lang="hr-HR" altLang="sr-Latn-RS" sz="2400" dirty="0" smtClean="0">
                <a:latin typeface="Arial" panose="020B0604020202020204" pitchFamily="34" charset="0"/>
                <a:cs typeface="Arial" panose="020B0604020202020204" pitchFamily="34" charset="0"/>
              </a:rPr>
              <a:t>u</a:t>
            </a:r>
            <a:r>
              <a:rPr lang="en-US" altLang="sr-Latn-RS" sz="2400" dirty="0" smtClean="0">
                <a:latin typeface="Arial" panose="020B0604020202020204" pitchFamily="34" charset="0"/>
                <a:cs typeface="Arial" panose="020B0604020202020204" pitchFamily="34" charset="0"/>
              </a:rPr>
              <a:t> </a:t>
            </a:r>
            <a:r>
              <a:rPr lang="en-US" altLang="sr-Latn-RS" sz="2400" dirty="0" err="1" smtClean="0">
                <a:latin typeface="Arial" panose="020B0604020202020204" pitchFamily="34" charset="0"/>
                <a:cs typeface="Arial" panose="020B0604020202020204" pitchFamily="34" charset="0"/>
              </a:rPr>
              <a:t>elektranama</a:t>
            </a:r>
            <a:r>
              <a:rPr lang="en-US" altLang="sr-Latn-RS" sz="2400" dirty="0" smtClean="0">
                <a:latin typeface="Arial" panose="020B0604020202020204" pitchFamily="34" charset="0"/>
                <a:cs typeface="Arial" panose="020B0604020202020204" pitchFamily="34" charset="0"/>
              </a:rPr>
              <a:t> </a:t>
            </a:r>
            <a:r>
              <a:rPr lang="en-US" altLang="sr-Latn-RS" sz="2400" dirty="0" err="1" smtClean="0">
                <a:latin typeface="Arial" panose="020B0604020202020204" pitchFamily="34" charset="0"/>
                <a:cs typeface="Arial" panose="020B0604020202020204" pitchFamily="34" charset="0"/>
              </a:rPr>
              <a:t>proizvodi</a:t>
            </a:r>
            <a:r>
              <a:rPr lang="en-US" altLang="sr-Latn-RS" sz="2400" dirty="0" smtClean="0">
                <a:latin typeface="Arial" panose="020B0604020202020204" pitchFamily="34" charset="0"/>
                <a:cs typeface="Arial" panose="020B0604020202020204" pitchFamily="34" charset="0"/>
              </a:rPr>
              <a:t> </a:t>
            </a:r>
            <a:r>
              <a:rPr lang="en-US" altLang="sr-Latn-RS" sz="2400" dirty="0" err="1" smtClean="0">
                <a:latin typeface="Arial" panose="020B0604020202020204" pitchFamily="34" charset="0"/>
                <a:cs typeface="Arial" panose="020B0604020202020204" pitchFamily="34" charset="0"/>
              </a:rPr>
              <a:t>izmjeničnu</a:t>
            </a:r>
            <a:r>
              <a:rPr lang="en-US" altLang="sr-Latn-RS" sz="2400" dirty="0" smtClean="0">
                <a:latin typeface="Arial" panose="020B0604020202020204" pitchFamily="34" charset="0"/>
                <a:cs typeface="Arial" panose="020B0604020202020204" pitchFamily="34" charset="0"/>
              </a:rPr>
              <a:t> </a:t>
            </a:r>
            <a:r>
              <a:rPr lang="en-US" altLang="sr-Latn-RS" sz="2400" dirty="0" err="1" smtClean="0">
                <a:latin typeface="Arial" panose="020B0604020202020204" pitchFamily="34" charset="0"/>
                <a:cs typeface="Arial" panose="020B0604020202020204" pitchFamily="34" charset="0"/>
              </a:rPr>
              <a:t>električnu</a:t>
            </a:r>
            <a:r>
              <a:rPr lang="en-US" altLang="sr-Latn-RS" sz="2400" dirty="0" smtClean="0">
                <a:latin typeface="Arial" panose="020B0604020202020204" pitchFamily="34" charset="0"/>
                <a:cs typeface="Arial" panose="020B0604020202020204" pitchFamily="34" charset="0"/>
              </a:rPr>
              <a:t> </a:t>
            </a:r>
            <a:r>
              <a:rPr lang="en-US" altLang="sr-Latn-RS" sz="2400" dirty="0" err="1" smtClean="0">
                <a:latin typeface="Arial" panose="020B0604020202020204" pitchFamily="34" charset="0"/>
                <a:cs typeface="Arial" panose="020B0604020202020204" pitchFamily="34" charset="0"/>
              </a:rPr>
              <a:t>struju</a:t>
            </a:r>
            <a:r>
              <a:rPr lang="hr-HR" altLang="sr-Latn-RS" sz="2400" dirty="0" smtClean="0">
                <a:latin typeface="Arial" panose="020B0604020202020204" pitchFamily="34" charset="0"/>
                <a:cs typeface="Arial" panose="020B0604020202020204" pitchFamily="34" charset="0"/>
              </a:rPr>
              <a:t>.</a:t>
            </a:r>
          </a:p>
          <a:p>
            <a:pPr marL="342900" indent="-342900">
              <a:lnSpc>
                <a:spcPct val="150000"/>
              </a:lnSpc>
              <a:buSzPct val="70000"/>
              <a:buFont typeface="Wingdings" panose="05000000000000000000" pitchFamily="2" charset="2"/>
              <a:buChar char="§"/>
            </a:pPr>
            <a:endParaRPr lang="en-US" altLang="sr-Latn-RS" sz="2400" dirty="0"/>
          </a:p>
        </p:txBody>
      </p:sp>
      <p:pic>
        <p:nvPicPr>
          <p:cNvPr id="17411" name="Picture 5" descr="fg.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65361" y="3405390"/>
            <a:ext cx="4076700"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10"/>
          <p:cNvSpPr txBox="1">
            <a:spLocks noChangeArrowheads="1"/>
          </p:cNvSpPr>
          <p:nvPr/>
        </p:nvSpPr>
        <p:spPr bwMode="auto">
          <a:xfrm>
            <a:off x="6848341" y="3836304"/>
            <a:ext cx="383470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nSpc>
                <a:spcPct val="150000"/>
              </a:lnSpc>
            </a:pPr>
            <a:r>
              <a:rPr lang="hr-HR" altLang="sr-Latn-RS" sz="2400" dirty="0">
                <a:latin typeface="Arial" panose="020B0604020202020204" pitchFamily="34" charset="0"/>
                <a:cs typeface="Arial" panose="020B0604020202020204" pitchFamily="34" charset="0"/>
              </a:rPr>
              <a:t>Električni generator:</a:t>
            </a:r>
          </a:p>
          <a:p>
            <a:pPr marL="342900" indent="-342900">
              <a:lnSpc>
                <a:spcPct val="150000"/>
              </a:lnSpc>
              <a:buSzPct val="70000"/>
              <a:buFont typeface="Wingdings" panose="05000000000000000000" pitchFamily="2" charset="2"/>
              <a:buChar char="§"/>
            </a:pPr>
            <a:r>
              <a:rPr lang="hr-HR" altLang="sr-Latn-RS" sz="2400" dirty="0" smtClean="0">
                <a:latin typeface="Arial" panose="020B0604020202020204" pitchFamily="34" charset="0"/>
                <a:cs typeface="Arial" panose="020B0604020202020204" pitchFamily="34" charset="0"/>
              </a:rPr>
              <a:t> Rotor (zavojnica)</a:t>
            </a:r>
          </a:p>
          <a:p>
            <a:pPr marL="342900" indent="-342900">
              <a:lnSpc>
                <a:spcPct val="150000"/>
              </a:lnSpc>
              <a:buSzPct val="70000"/>
              <a:buFont typeface="Wingdings" panose="05000000000000000000" pitchFamily="2" charset="2"/>
              <a:buChar char="§"/>
            </a:pPr>
            <a:r>
              <a:rPr lang="hr-HR" altLang="sr-Latn-RS" sz="2400" dirty="0" smtClean="0">
                <a:latin typeface="Arial" panose="020B0604020202020204" pitchFamily="34" charset="0"/>
                <a:cs typeface="Arial" panose="020B0604020202020204" pitchFamily="34" charset="0"/>
              </a:rPr>
              <a:t> </a:t>
            </a:r>
            <a:r>
              <a:rPr lang="hr-HR" altLang="sr-Latn-RS" sz="2400" dirty="0">
                <a:latin typeface="Arial" panose="020B0604020202020204" pitchFamily="34" charset="0"/>
                <a:cs typeface="Arial" panose="020B0604020202020204" pitchFamily="34" charset="0"/>
              </a:rPr>
              <a:t>Stator (magnetno polje)</a:t>
            </a:r>
          </a:p>
        </p:txBody>
      </p:sp>
      <p:sp>
        <p:nvSpPr>
          <p:cNvPr id="6" name="Zvijezda s 5 krakova 5"/>
          <p:cNvSpPr/>
          <p:nvPr/>
        </p:nvSpPr>
        <p:spPr>
          <a:xfrm>
            <a:off x="167951" y="70379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solidFill>
                  <a:srgbClr val="FCF26A"/>
                </a:solidFill>
                <a:latin typeface="Alef" panose="00000500000000000000" pitchFamily="2" charset="-79"/>
                <a:cs typeface="Alef" panose="00000500000000000000" pitchFamily="2" charset="-79"/>
              </a:rPr>
              <a:t>1</a:t>
            </a:r>
            <a:endParaRPr lang="hr-HR" sz="3600" b="1" dirty="0">
              <a:solidFill>
                <a:srgbClr val="FCF26A"/>
              </a:solidFill>
              <a:latin typeface="Alef" panose="00000500000000000000" pitchFamily="2" charset="-79"/>
              <a:cs typeface="Alef" panose="00000500000000000000" pitchFamily="2" charset="-79"/>
            </a:endParaRPr>
          </a:p>
        </p:txBody>
      </p:sp>
    </p:spTree>
    <p:extLst>
      <p:ext uri="{BB962C8B-B14F-4D97-AF65-F5344CB8AC3E}">
        <p14:creationId xmlns:p14="http://schemas.microsoft.com/office/powerpoint/2010/main" val="11565769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vijezda s 5 krakova 3"/>
          <p:cNvSpPr/>
          <p:nvPr/>
        </p:nvSpPr>
        <p:spPr>
          <a:xfrm>
            <a:off x="167951" y="70379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solidFill>
                  <a:srgbClr val="FCF26A"/>
                </a:solidFill>
                <a:latin typeface="Alef" panose="00000500000000000000" pitchFamily="2" charset="-79"/>
                <a:cs typeface="Alef" panose="00000500000000000000" pitchFamily="2" charset="-79"/>
              </a:rPr>
              <a:t>1</a:t>
            </a:r>
            <a:endParaRPr lang="hr-HR" sz="3600" b="1" dirty="0">
              <a:solidFill>
                <a:srgbClr val="FCF26A"/>
              </a:solidFill>
              <a:latin typeface="Alef" panose="00000500000000000000" pitchFamily="2" charset="-79"/>
              <a:cs typeface="Alef" panose="00000500000000000000" pitchFamily="2" charset="-79"/>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2452" y="4231965"/>
            <a:ext cx="4069198" cy="189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4848" y="3783041"/>
            <a:ext cx="1816415" cy="234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5"/>
          <p:cNvSpPr txBox="1">
            <a:spLocks noChangeArrowheads="1"/>
          </p:cNvSpPr>
          <p:nvPr/>
        </p:nvSpPr>
        <p:spPr bwMode="auto">
          <a:xfrm>
            <a:off x="7864461" y="5395153"/>
            <a:ext cx="1998663"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hr-HR" altLang="sr-Latn-RS" sz="1400" i="1" dirty="0"/>
              <a:t>Nikola Tesla – izumitelj</a:t>
            </a:r>
          </a:p>
          <a:p>
            <a:r>
              <a:rPr lang="hr-HR" altLang="sr-Latn-RS" sz="1400" i="1" dirty="0"/>
              <a:t>generatora izmjenične </a:t>
            </a:r>
          </a:p>
          <a:p>
            <a:r>
              <a:rPr lang="hr-HR" altLang="sr-Latn-RS" sz="1400" i="1" dirty="0"/>
              <a:t>struje.</a:t>
            </a:r>
          </a:p>
        </p:txBody>
      </p:sp>
      <p:pic>
        <p:nvPicPr>
          <p:cNvPr id="6" name="Slika 5"/>
          <p:cNvPicPr>
            <a:picLocks noChangeAspect="1"/>
          </p:cNvPicPr>
          <p:nvPr/>
        </p:nvPicPr>
        <p:blipFill>
          <a:blip r:embed="rId4"/>
          <a:stretch>
            <a:fillRect/>
          </a:stretch>
        </p:blipFill>
        <p:spPr>
          <a:xfrm>
            <a:off x="1558344" y="1094166"/>
            <a:ext cx="3992451" cy="2157270"/>
          </a:xfrm>
          <a:prstGeom prst="rect">
            <a:avLst/>
          </a:prstGeom>
        </p:spPr>
      </p:pic>
      <p:sp>
        <p:nvSpPr>
          <p:cNvPr id="7" name="TekstniOkvir 6"/>
          <p:cNvSpPr txBox="1"/>
          <p:nvPr/>
        </p:nvSpPr>
        <p:spPr>
          <a:xfrm>
            <a:off x="1390919" y="3647190"/>
            <a:ext cx="3580327" cy="584775"/>
          </a:xfrm>
          <a:prstGeom prst="rect">
            <a:avLst/>
          </a:prstGeom>
          <a:noFill/>
        </p:spPr>
        <p:txBody>
          <a:bodyPr wrap="square" rtlCol="0">
            <a:spAutoFit/>
          </a:bodyPr>
          <a:lstStyle/>
          <a:p>
            <a:pPr algn="ctr"/>
            <a:r>
              <a:rPr lang="hr-HR" sz="1600" dirty="0"/>
              <a:t>U hidroelektrani kinetička energija vode </a:t>
            </a:r>
          </a:p>
          <a:p>
            <a:pPr algn="ctr"/>
            <a:r>
              <a:rPr lang="pl-PL" sz="1600" dirty="0"/>
              <a:t>vrti zavojnicu u magnetskom </a:t>
            </a:r>
            <a:r>
              <a:rPr lang="pl-PL" sz="1600" dirty="0" smtClean="0"/>
              <a:t>polju.</a:t>
            </a:r>
            <a:endParaRPr lang="hr-HR" sz="1600" dirty="0"/>
          </a:p>
        </p:txBody>
      </p:sp>
      <p:pic>
        <p:nvPicPr>
          <p:cNvPr id="9" name="Slika 8"/>
          <p:cNvPicPr>
            <a:picLocks noChangeAspect="1"/>
          </p:cNvPicPr>
          <p:nvPr/>
        </p:nvPicPr>
        <p:blipFill>
          <a:blip r:embed="rId5"/>
          <a:stretch>
            <a:fillRect/>
          </a:stretch>
        </p:blipFill>
        <p:spPr>
          <a:xfrm>
            <a:off x="7521263" y="1081443"/>
            <a:ext cx="4005329" cy="2169993"/>
          </a:xfrm>
          <a:prstGeom prst="rect">
            <a:avLst/>
          </a:prstGeom>
        </p:spPr>
      </p:pic>
      <p:sp>
        <p:nvSpPr>
          <p:cNvPr id="10" name="TekstniOkvir 9"/>
          <p:cNvSpPr txBox="1"/>
          <p:nvPr/>
        </p:nvSpPr>
        <p:spPr>
          <a:xfrm>
            <a:off x="7770256" y="3415192"/>
            <a:ext cx="3564557" cy="830997"/>
          </a:xfrm>
          <a:prstGeom prst="rect">
            <a:avLst/>
          </a:prstGeom>
          <a:noFill/>
        </p:spPr>
        <p:txBody>
          <a:bodyPr wrap="square" rtlCol="0">
            <a:spAutoFit/>
          </a:bodyPr>
          <a:lstStyle/>
          <a:p>
            <a:pPr algn="ctr"/>
            <a:r>
              <a:rPr lang="hr-HR" sz="1600" dirty="0"/>
              <a:t>U </a:t>
            </a:r>
            <a:r>
              <a:rPr lang="hr-HR" sz="1600" dirty="0" err="1"/>
              <a:t>vjetroelektranama</a:t>
            </a:r>
            <a:r>
              <a:rPr lang="hr-HR" sz="1600" dirty="0"/>
              <a:t> kinetička energija vjetra u električnom generatoru pretvara se u električnu energiju </a:t>
            </a:r>
          </a:p>
        </p:txBody>
      </p:sp>
    </p:spTree>
    <p:extLst>
      <p:ext uri="{BB962C8B-B14F-4D97-AF65-F5344CB8AC3E}">
        <p14:creationId xmlns:p14="http://schemas.microsoft.com/office/powerpoint/2010/main" val="2623299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ični oblačić 3"/>
          <p:cNvSpPr/>
          <p:nvPr/>
        </p:nvSpPr>
        <p:spPr>
          <a:xfrm>
            <a:off x="10698706" y="98006"/>
            <a:ext cx="1427327" cy="940061"/>
          </a:xfrm>
          <a:prstGeom prst="cloudCallou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hr-HR"/>
          </a:p>
        </p:txBody>
      </p:sp>
      <p:sp>
        <p:nvSpPr>
          <p:cNvPr id="5" name="Akcijski gumb: Pomoć 4">
            <a:hlinkClick r:id="" action="ppaction://noaction" highlightClick="1"/>
          </p:cNvPr>
          <p:cNvSpPr/>
          <p:nvPr/>
        </p:nvSpPr>
        <p:spPr>
          <a:xfrm>
            <a:off x="11026253" y="314170"/>
            <a:ext cx="655094" cy="507732"/>
          </a:xfrm>
          <a:prstGeom prst="actionButtonHelp">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hr-HR">
              <a:noFill/>
            </a:endParaRPr>
          </a:p>
        </p:txBody>
      </p:sp>
      <p:sp>
        <p:nvSpPr>
          <p:cNvPr id="6" name="Naslov 1"/>
          <p:cNvSpPr txBox="1">
            <a:spLocks/>
          </p:cNvSpPr>
          <p:nvPr/>
        </p:nvSpPr>
        <p:spPr>
          <a:xfrm>
            <a:off x="1392072" y="802951"/>
            <a:ext cx="11558516" cy="9400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hr-HR" sz="4000" b="1" dirty="0" smtClean="0">
                <a:effectLst>
                  <a:outerShdw blurRad="38100" dist="38100" dir="2700000" algn="tl">
                    <a:srgbClr val="000000">
                      <a:alpha val="43137"/>
                    </a:srgbClr>
                  </a:outerShdw>
                </a:effectLst>
                <a:latin typeface="+mn-lt"/>
                <a:cs typeface="Alef" panose="00000500000000000000" pitchFamily="2" charset="-79"/>
              </a:rPr>
              <a:t>Jeste li razumjeli?</a:t>
            </a:r>
            <a:endParaRPr lang="hr-HR" sz="4000" b="1" dirty="0">
              <a:effectLst>
                <a:outerShdw blurRad="38100" dist="38100" dir="2700000" algn="tl">
                  <a:srgbClr val="000000">
                    <a:alpha val="43137"/>
                  </a:srgbClr>
                </a:outerShdw>
              </a:effectLst>
              <a:latin typeface="+mn-lt"/>
              <a:cs typeface="Alef" panose="00000500000000000000" pitchFamily="2" charset="-79"/>
            </a:endParaRPr>
          </a:p>
        </p:txBody>
      </p:sp>
      <p:sp>
        <p:nvSpPr>
          <p:cNvPr id="7" name="Zvijezda s 5 krakova 6"/>
          <p:cNvSpPr/>
          <p:nvPr/>
        </p:nvSpPr>
        <p:spPr>
          <a:xfrm>
            <a:off x="167951" y="70379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solidFill>
                  <a:srgbClr val="FCF26A"/>
                </a:solidFill>
                <a:latin typeface="Alef" panose="00000500000000000000" pitchFamily="2" charset="-79"/>
                <a:cs typeface="Alef" panose="00000500000000000000" pitchFamily="2" charset="-79"/>
              </a:rPr>
              <a:t>1</a:t>
            </a:r>
            <a:endParaRPr lang="hr-HR" sz="3600" b="1" dirty="0">
              <a:solidFill>
                <a:srgbClr val="FCF26A"/>
              </a:solidFill>
              <a:latin typeface="Alef" panose="00000500000000000000" pitchFamily="2" charset="-79"/>
              <a:cs typeface="Alef" panose="00000500000000000000" pitchFamily="2" charset="-79"/>
            </a:endParaRPr>
          </a:p>
        </p:txBody>
      </p:sp>
      <p:sp>
        <p:nvSpPr>
          <p:cNvPr id="10" name="Rezervirano mjesto sadržaja 9"/>
          <p:cNvSpPr>
            <a:spLocks noGrp="1"/>
          </p:cNvSpPr>
          <p:nvPr>
            <p:ph idx="1"/>
          </p:nvPr>
        </p:nvSpPr>
        <p:spPr/>
        <p:txBody>
          <a:bodyPr>
            <a:normAutofit/>
          </a:bodyPr>
          <a:lstStyle/>
          <a:p>
            <a:pPr marL="514350" indent="-514350">
              <a:lnSpc>
                <a:spcPct val="150000"/>
              </a:lnSpc>
              <a:buFont typeface="+mj-lt"/>
              <a:buAutoNum type="arabicPeriod"/>
            </a:pPr>
            <a:r>
              <a:rPr lang="en-US" sz="3200" dirty="0" err="1">
                <a:cs typeface="Arial" charset="0"/>
              </a:rPr>
              <a:t>Što</a:t>
            </a:r>
            <a:r>
              <a:rPr lang="en-US" sz="3200" dirty="0">
                <a:cs typeface="Arial" charset="0"/>
              </a:rPr>
              <a:t> se </a:t>
            </a:r>
            <a:r>
              <a:rPr lang="en-US" sz="3200" dirty="0" err="1">
                <a:cs typeface="Arial" charset="0"/>
              </a:rPr>
              <a:t>događa</a:t>
            </a:r>
            <a:r>
              <a:rPr lang="en-US" sz="3200" dirty="0">
                <a:cs typeface="Arial" charset="0"/>
              </a:rPr>
              <a:t> </a:t>
            </a:r>
            <a:r>
              <a:rPr lang="en-US" sz="3200" dirty="0" err="1">
                <a:cs typeface="Arial" charset="0"/>
              </a:rPr>
              <a:t>pri</a:t>
            </a:r>
            <a:r>
              <a:rPr lang="en-US" sz="3200" dirty="0">
                <a:cs typeface="Arial" charset="0"/>
              </a:rPr>
              <a:t> </a:t>
            </a:r>
            <a:r>
              <a:rPr lang="en-US" sz="3200" dirty="0" err="1">
                <a:cs typeface="Arial" charset="0"/>
              </a:rPr>
              <a:t>međusobnom</a:t>
            </a:r>
            <a:r>
              <a:rPr lang="en-US" sz="3200" dirty="0">
                <a:cs typeface="Arial" charset="0"/>
              </a:rPr>
              <a:t> </a:t>
            </a:r>
            <a:r>
              <a:rPr lang="en-US" sz="3200" dirty="0" err="1">
                <a:cs typeface="Arial" charset="0"/>
              </a:rPr>
              <a:t>gibanju</a:t>
            </a:r>
            <a:r>
              <a:rPr lang="en-US" sz="3200" dirty="0">
                <a:cs typeface="Arial" charset="0"/>
              </a:rPr>
              <a:t> </a:t>
            </a:r>
            <a:r>
              <a:rPr lang="en-US" sz="3200" dirty="0" err="1">
                <a:cs typeface="Arial" charset="0"/>
              </a:rPr>
              <a:t>zavojnice</a:t>
            </a:r>
            <a:r>
              <a:rPr lang="en-US" sz="3200" dirty="0">
                <a:cs typeface="Arial" charset="0"/>
              </a:rPr>
              <a:t> i </a:t>
            </a:r>
            <a:r>
              <a:rPr lang="en-US" sz="3200" dirty="0" err="1">
                <a:cs typeface="Arial" charset="0"/>
              </a:rPr>
              <a:t>magneta</a:t>
            </a:r>
            <a:r>
              <a:rPr lang="en-US" sz="3200" dirty="0">
                <a:cs typeface="Arial" charset="0"/>
              </a:rPr>
              <a:t>?</a:t>
            </a:r>
          </a:p>
          <a:p>
            <a:pPr marL="514350" indent="-514350">
              <a:lnSpc>
                <a:spcPct val="150000"/>
              </a:lnSpc>
              <a:buFont typeface="+mj-lt"/>
              <a:buAutoNum type="arabicPeriod"/>
            </a:pPr>
            <a:r>
              <a:rPr lang="en-US" sz="3200" dirty="0" err="1">
                <a:cs typeface="Arial" charset="0"/>
              </a:rPr>
              <a:t>Što</a:t>
            </a:r>
            <a:r>
              <a:rPr lang="en-US" sz="3200" dirty="0">
                <a:cs typeface="Arial" charset="0"/>
              </a:rPr>
              <a:t> je </a:t>
            </a:r>
            <a:r>
              <a:rPr lang="en-US" sz="3200" dirty="0" err="1">
                <a:cs typeface="Arial" charset="0"/>
              </a:rPr>
              <a:t>elektromagnetska</a:t>
            </a:r>
            <a:r>
              <a:rPr lang="en-US" sz="3200" dirty="0">
                <a:cs typeface="Arial" charset="0"/>
              </a:rPr>
              <a:t> </a:t>
            </a:r>
            <a:r>
              <a:rPr lang="en-US" sz="3200" dirty="0" err="1">
                <a:cs typeface="Arial" charset="0"/>
              </a:rPr>
              <a:t>indukcija</a:t>
            </a:r>
            <a:r>
              <a:rPr lang="en-US" sz="3200" dirty="0">
                <a:cs typeface="Arial" charset="0"/>
              </a:rPr>
              <a:t>?</a:t>
            </a:r>
          </a:p>
          <a:p>
            <a:pPr marL="514350" indent="-514350">
              <a:lnSpc>
                <a:spcPct val="150000"/>
              </a:lnSpc>
              <a:buFont typeface="+mj-lt"/>
              <a:buAutoNum type="arabicPeriod"/>
            </a:pPr>
            <a:r>
              <a:rPr lang="en-US" sz="3200" dirty="0" err="1">
                <a:cs typeface="Arial" charset="0"/>
              </a:rPr>
              <a:t>Kako</a:t>
            </a:r>
            <a:r>
              <a:rPr lang="en-US" sz="3200" dirty="0">
                <a:cs typeface="Arial" charset="0"/>
              </a:rPr>
              <a:t> </a:t>
            </a:r>
            <a:r>
              <a:rPr lang="en-US" sz="3200" dirty="0" err="1">
                <a:cs typeface="Arial" charset="0"/>
              </a:rPr>
              <a:t>radi</a:t>
            </a:r>
            <a:r>
              <a:rPr lang="en-US" sz="3200" dirty="0">
                <a:cs typeface="Arial" charset="0"/>
              </a:rPr>
              <a:t> električni generator?</a:t>
            </a:r>
          </a:p>
          <a:p>
            <a:pPr marL="514350" indent="-514350">
              <a:lnSpc>
                <a:spcPct val="150000"/>
              </a:lnSpc>
              <a:buFont typeface="+mj-lt"/>
              <a:buAutoNum type="arabicPeriod"/>
            </a:pPr>
            <a:r>
              <a:rPr lang="en-US" sz="3200" dirty="0" err="1">
                <a:cs typeface="Arial" charset="0"/>
              </a:rPr>
              <a:t>Opiši</a:t>
            </a:r>
            <a:r>
              <a:rPr lang="en-US" sz="3200" dirty="0">
                <a:cs typeface="Arial" charset="0"/>
              </a:rPr>
              <a:t> </a:t>
            </a:r>
            <a:r>
              <a:rPr lang="en-US" sz="3200" dirty="0" err="1">
                <a:cs typeface="Arial" charset="0"/>
              </a:rPr>
              <a:t>pretvorbu</a:t>
            </a:r>
            <a:r>
              <a:rPr lang="en-US" sz="3200" dirty="0">
                <a:cs typeface="Arial" charset="0"/>
              </a:rPr>
              <a:t> </a:t>
            </a:r>
            <a:r>
              <a:rPr lang="en-US" sz="3200" dirty="0" err="1">
                <a:cs typeface="Arial" charset="0"/>
              </a:rPr>
              <a:t>energije</a:t>
            </a:r>
            <a:r>
              <a:rPr lang="en-US" sz="3200" dirty="0">
                <a:cs typeface="Arial" charset="0"/>
              </a:rPr>
              <a:t> u </a:t>
            </a:r>
            <a:r>
              <a:rPr lang="en-US" sz="3200" dirty="0" err="1">
                <a:cs typeface="Arial" charset="0"/>
              </a:rPr>
              <a:t>električnome</a:t>
            </a:r>
            <a:r>
              <a:rPr lang="en-US" sz="3200" dirty="0">
                <a:cs typeface="Arial" charset="0"/>
              </a:rPr>
              <a:t> </a:t>
            </a:r>
            <a:r>
              <a:rPr lang="en-US" sz="3200" dirty="0" err="1">
                <a:cs typeface="Arial" charset="0"/>
              </a:rPr>
              <a:t>generatoru</a:t>
            </a:r>
            <a:r>
              <a:rPr lang="en-US" sz="3200" dirty="0">
                <a:cs typeface="Arial" charset="0"/>
              </a:rPr>
              <a:t>.</a:t>
            </a:r>
            <a:endParaRPr lang="hr-HR" sz="3200" dirty="0">
              <a:cs typeface="Arial" charset="0"/>
            </a:endParaRPr>
          </a:p>
          <a:p>
            <a:endParaRPr lang="hr-HR" dirty="0">
              <a:latin typeface="Alef" panose="00000500000000000000" pitchFamily="2" charset="-79"/>
              <a:cs typeface="Alef" panose="00000500000000000000" pitchFamily="2" charset="-79"/>
            </a:endParaRPr>
          </a:p>
        </p:txBody>
      </p:sp>
    </p:spTree>
    <p:extLst>
      <p:ext uri="{BB962C8B-B14F-4D97-AF65-F5344CB8AC3E}">
        <p14:creationId xmlns:p14="http://schemas.microsoft.com/office/powerpoint/2010/main" val="7077757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smtClean="0"/>
              <a:t> </a:t>
            </a:r>
            <a:endParaRPr lang="hr-HR" dirty="0"/>
          </a:p>
        </p:txBody>
      </p:sp>
      <p:sp>
        <p:nvSpPr>
          <p:cNvPr id="3" name="Rezervirano mjesto sadržaja 2"/>
          <p:cNvSpPr>
            <a:spLocks noGrp="1"/>
          </p:cNvSpPr>
          <p:nvPr>
            <p:ph idx="1"/>
          </p:nvPr>
        </p:nvSpPr>
        <p:spPr>
          <a:xfrm>
            <a:off x="1082351" y="1040836"/>
            <a:ext cx="10515600" cy="1154723"/>
          </a:xfrm>
        </p:spPr>
        <p:txBody>
          <a:bodyPr/>
          <a:lstStyle/>
          <a:p>
            <a:pPr marL="0" lvl="0" indent="0">
              <a:lnSpc>
                <a:spcPct val="150000"/>
              </a:lnSpc>
              <a:buNone/>
            </a:pPr>
            <a:r>
              <a:rPr lang="hr-HR" sz="3200" dirty="0">
                <a:solidFill>
                  <a:srgbClr val="000099"/>
                </a:solidFill>
                <a:effectLst>
                  <a:outerShdw blurRad="38100" dist="38100" dir="2700000" algn="tl">
                    <a:srgbClr val="000000">
                      <a:alpha val="43137"/>
                    </a:srgbClr>
                  </a:outerShdw>
                </a:effectLst>
                <a:latin typeface="Calibri" pitchFamily="34" charset="0"/>
              </a:rPr>
              <a:t>Klikom na sličicu pristupi kvizu kojim ćeš provjeriti znanje.</a:t>
            </a:r>
          </a:p>
          <a:p>
            <a:endParaRPr lang="hr-HR" dirty="0"/>
          </a:p>
        </p:txBody>
      </p:sp>
      <p:sp>
        <p:nvSpPr>
          <p:cNvPr id="4" name="Zvijezda s 5 krakova 6"/>
          <p:cNvSpPr/>
          <p:nvPr/>
        </p:nvSpPr>
        <p:spPr>
          <a:xfrm>
            <a:off x="167951" y="70379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r-HR" sz="3600" b="1" dirty="0" smtClean="0">
                <a:solidFill>
                  <a:srgbClr val="FCF26A"/>
                </a:solidFill>
                <a:latin typeface="Alef" panose="00000500000000000000" pitchFamily="2" charset="-79"/>
                <a:cs typeface="Alef" panose="00000500000000000000" pitchFamily="2" charset="-79"/>
              </a:rPr>
              <a:t>1</a:t>
            </a:r>
            <a:endParaRPr lang="hr-HR" sz="3600" b="1" dirty="0">
              <a:solidFill>
                <a:srgbClr val="FCF26A"/>
              </a:solidFill>
              <a:latin typeface="Alef" panose="00000500000000000000" pitchFamily="2" charset="-79"/>
              <a:cs typeface="Alef" panose="00000500000000000000" pitchFamily="2" charset="-79"/>
            </a:endParaRPr>
          </a:p>
        </p:txBody>
      </p:sp>
      <p:pic>
        <p:nvPicPr>
          <p:cNvPr id="7173" name="Picture 5" descr="List, Icon, Symbol, Paper, Sign, Flat">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8296" y="2421915"/>
            <a:ext cx="3238500" cy="3238501"/>
          </a:xfrm>
          <a:prstGeom prst="rect">
            <a:avLst/>
          </a:prstGeom>
          <a:noFill/>
          <a:extLst>
            <a:ext uri="{909E8E84-426E-40DD-AFC4-6F175D3DCCD1}">
              <a14:hiddenFill xmlns:a14="http://schemas.microsoft.com/office/drawing/2010/main">
                <a:solidFill>
                  <a:srgbClr val="FFFFFF"/>
                </a:solidFill>
              </a14:hiddenFill>
            </a:ext>
          </a:extLst>
        </p:spPr>
      </p:pic>
      <p:sp>
        <p:nvSpPr>
          <p:cNvPr id="5" name="TekstniOkvir 4"/>
          <p:cNvSpPr txBox="1"/>
          <p:nvPr/>
        </p:nvSpPr>
        <p:spPr>
          <a:xfrm>
            <a:off x="3148488" y="2910226"/>
            <a:ext cx="1277816" cy="369332"/>
          </a:xfrm>
          <a:prstGeom prst="rect">
            <a:avLst/>
          </a:prstGeom>
          <a:noFill/>
        </p:spPr>
        <p:txBody>
          <a:bodyPr wrap="square" rtlCol="0">
            <a:spAutoFit/>
          </a:bodyPr>
          <a:lstStyle/>
          <a:p>
            <a:pPr algn="ctr"/>
            <a:r>
              <a:rPr lang="hr-HR" b="1" dirty="0" smtClean="0">
                <a:solidFill>
                  <a:srgbClr val="000099"/>
                </a:solidFill>
                <a:latin typeface="Consolas" pitchFamily="49" charset="0"/>
                <a:cs typeface="Consolas" pitchFamily="49" charset="0"/>
              </a:rPr>
              <a:t>Kviz A </a:t>
            </a:r>
            <a:endParaRPr lang="hr-HR" b="1" dirty="0">
              <a:solidFill>
                <a:srgbClr val="000099"/>
              </a:solidFill>
              <a:latin typeface="Consolas" pitchFamily="49" charset="0"/>
              <a:cs typeface="Consolas" pitchFamily="49" charset="0"/>
            </a:endParaRPr>
          </a:p>
        </p:txBody>
      </p:sp>
      <p:pic>
        <p:nvPicPr>
          <p:cNvPr id="7174" name="Picture 6">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9837" y="2421915"/>
            <a:ext cx="3236913" cy="324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kstniOkvir 9"/>
          <p:cNvSpPr txBox="1"/>
          <p:nvPr/>
        </p:nvSpPr>
        <p:spPr>
          <a:xfrm>
            <a:off x="7239842" y="2921949"/>
            <a:ext cx="1277816" cy="369332"/>
          </a:xfrm>
          <a:prstGeom prst="rect">
            <a:avLst/>
          </a:prstGeom>
          <a:noFill/>
        </p:spPr>
        <p:txBody>
          <a:bodyPr wrap="square" rtlCol="0">
            <a:spAutoFit/>
          </a:bodyPr>
          <a:lstStyle/>
          <a:p>
            <a:pPr algn="ctr"/>
            <a:r>
              <a:rPr lang="hr-HR" b="1" dirty="0" smtClean="0">
                <a:solidFill>
                  <a:srgbClr val="000099"/>
                </a:solidFill>
                <a:latin typeface="Consolas" pitchFamily="49" charset="0"/>
                <a:cs typeface="Consolas" pitchFamily="49" charset="0"/>
              </a:rPr>
              <a:t>Kviz B </a:t>
            </a:r>
            <a:endParaRPr lang="hr-HR" b="1" dirty="0">
              <a:solidFill>
                <a:srgbClr val="000099"/>
              </a:solidFill>
              <a:latin typeface="Consolas" pitchFamily="49" charset="0"/>
              <a:cs typeface="Consolas" pitchFamily="49" charset="0"/>
            </a:endParaRPr>
          </a:p>
        </p:txBody>
      </p:sp>
      <p:sp>
        <p:nvSpPr>
          <p:cNvPr id="11" name="Obični oblačić 10"/>
          <p:cNvSpPr/>
          <p:nvPr/>
        </p:nvSpPr>
        <p:spPr>
          <a:xfrm>
            <a:off x="10494329" y="510707"/>
            <a:ext cx="1427327" cy="940061"/>
          </a:xfrm>
          <a:prstGeom prst="cloudCallout">
            <a:avLst/>
          </a:prstGeom>
          <a:ln>
            <a:solidFill>
              <a:schemeClr val="accent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hr-HR">
              <a:solidFill>
                <a:prstClr val="black"/>
              </a:solidFill>
            </a:endParaRPr>
          </a:p>
        </p:txBody>
      </p:sp>
      <p:sp>
        <p:nvSpPr>
          <p:cNvPr id="12" name="Akcijski gumb: Pomoć 11">
            <a:hlinkClick r:id="" action="ppaction://noaction" highlightClick="1"/>
          </p:cNvPr>
          <p:cNvSpPr/>
          <p:nvPr/>
        </p:nvSpPr>
        <p:spPr>
          <a:xfrm>
            <a:off x="10791792" y="726871"/>
            <a:ext cx="655094" cy="507732"/>
          </a:xfrm>
          <a:prstGeom prst="actionButtonHelp">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hr-HR">
              <a:noFill/>
            </a:endParaRPr>
          </a:p>
        </p:txBody>
      </p:sp>
    </p:spTree>
    <p:extLst>
      <p:ext uri="{BB962C8B-B14F-4D97-AF65-F5344CB8AC3E}">
        <p14:creationId xmlns:p14="http://schemas.microsoft.com/office/powerpoint/2010/main" val="158090226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ija3" id="{DABE7C06-3859-4085-A9F7-3DA94A5CA651}" vid="{1EB91ACA-D9B5-428A-AC3D-F5A39C58D14D}"/>
    </a:ext>
  </a:extLst>
</a:theme>
</file>

<file path=ppt/theme/theme2.xml><?xml version="1.0" encoding="utf-8"?>
<a:theme xmlns:a="http://schemas.openxmlformats.org/drawingml/2006/main" name="1_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cija3" id="{DABE7C06-3859-4085-A9F7-3DA94A5CA651}" vid="{1EB91ACA-D9B5-428A-AC3D-F5A39C58D14D}"/>
    </a:ext>
  </a:extLst>
</a:theme>
</file>

<file path=docProps/app.xml><?xml version="1.0" encoding="utf-8"?>
<Properties xmlns="http://schemas.openxmlformats.org/officeDocument/2006/extended-properties" xmlns:vt="http://schemas.openxmlformats.org/officeDocument/2006/docPropsVTypes">
  <Template>Prezentacija3</Template>
  <TotalTime>419</TotalTime>
  <Words>215</Words>
  <Application>Microsoft Office PowerPoint</Application>
  <PresentationFormat>Široki zaslon</PresentationFormat>
  <Paragraphs>46</Paragraphs>
  <Slides>9</Slides>
  <Notes>0</Notes>
  <HiddenSlides>0</HiddenSlides>
  <MMClips>0</MMClips>
  <ScaleCrop>false</ScaleCrop>
  <HeadingPairs>
    <vt:vector size="6" baseType="variant">
      <vt:variant>
        <vt:lpstr>Korišteni fontovi</vt:lpstr>
      </vt:variant>
      <vt:variant>
        <vt:i4>6</vt:i4>
      </vt:variant>
      <vt:variant>
        <vt:lpstr>Tema</vt:lpstr>
      </vt:variant>
      <vt:variant>
        <vt:i4>2</vt:i4>
      </vt:variant>
      <vt:variant>
        <vt:lpstr>Naslovi slajdova</vt:lpstr>
      </vt:variant>
      <vt:variant>
        <vt:i4>9</vt:i4>
      </vt:variant>
    </vt:vector>
  </HeadingPairs>
  <TitlesOfParts>
    <vt:vector size="17" baseType="lpstr">
      <vt:lpstr>Alef</vt:lpstr>
      <vt:lpstr>Arial</vt:lpstr>
      <vt:lpstr>Calibri</vt:lpstr>
      <vt:lpstr>Calibri Light</vt:lpstr>
      <vt:lpstr>Consolas</vt:lpstr>
      <vt:lpstr>Wingdings</vt:lpstr>
      <vt:lpstr>Tema sustava Office</vt:lpstr>
      <vt:lpstr>1_Tema sustava Office</vt:lpstr>
      <vt:lpstr>PowerPoint prezentacija</vt:lpstr>
      <vt:lpstr>Svjetiljka na vašem biciklu  noću osvjetljuje cestu.  Dinamo je izvor napona koji se nalazu uz prvi kotač koji ga pokreće kad se prisloni uz kotač. Kako nastaje napon na njegovim priključnicama?  </vt:lpstr>
      <vt:lpstr>   </vt:lpstr>
      <vt:lpstr>PowerPoint prezentacija</vt:lpstr>
      <vt:lpstr>Elektromagnetska indukcija  </vt:lpstr>
      <vt:lpstr>PowerPoint prezentacija</vt:lpstr>
      <vt:lpstr>PowerPoint prezentacija</vt:lpstr>
      <vt:lpstr>PowerPoint prezentacija</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prezentacija</dc:title>
  <dc:creator>Korisnik</dc:creator>
  <cp:lastModifiedBy>Hp</cp:lastModifiedBy>
  <cp:revision>29</cp:revision>
  <dcterms:created xsi:type="dcterms:W3CDTF">2020-09-12T17:39:48Z</dcterms:created>
  <dcterms:modified xsi:type="dcterms:W3CDTF">2020-09-27T12:43:47Z</dcterms:modified>
</cp:coreProperties>
</file>